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0" r:id="rId2"/>
    <p:sldId id="317" r:id="rId3"/>
    <p:sldId id="314" r:id="rId4"/>
    <p:sldId id="258" r:id="rId5"/>
    <p:sldId id="312" r:id="rId6"/>
    <p:sldId id="319" r:id="rId7"/>
    <p:sldId id="300" r:id="rId8"/>
    <p:sldId id="299" r:id="rId9"/>
    <p:sldId id="309" r:id="rId10"/>
    <p:sldId id="320" r:id="rId11"/>
    <p:sldId id="321" r:id="rId12"/>
    <p:sldId id="322" r:id="rId13"/>
    <p:sldId id="297" r:id="rId14"/>
    <p:sldId id="310" r:id="rId15"/>
    <p:sldId id="323" r:id="rId16"/>
    <p:sldId id="295" r:id="rId17"/>
    <p:sldId id="324" r:id="rId18"/>
    <p:sldId id="313" r:id="rId19"/>
    <p:sldId id="311" r:id="rId20"/>
    <p:sldId id="325" r:id="rId21"/>
    <p:sldId id="315" r:id="rId22"/>
    <p:sldId id="301" r:id="rId23"/>
    <p:sldId id="303" r:id="rId24"/>
    <p:sldId id="305" r:id="rId25"/>
    <p:sldId id="316" r:id="rId26"/>
    <p:sldId id="306" r:id="rId27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5B"/>
    <a:srgbClr val="ED6C84"/>
    <a:srgbClr val="FBE4E8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5250" autoAdjust="0"/>
  </p:normalViewPr>
  <p:slideViewPr>
    <p:cSldViewPr>
      <p:cViewPr varScale="1">
        <p:scale>
          <a:sx n="83" d="100"/>
          <a:sy n="83" d="100"/>
        </p:scale>
        <p:origin x="108" y="15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A9AB-E986-498B-9871-D785A4716A45}" type="datetimeFigureOut">
              <a:rPr lang="ko-KR" altLang="en-US" smtClean="0"/>
              <a:pPr/>
              <a:t>2026-06-08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0A94D-C8D2-485F-9096-BC3F14B002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26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97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75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AD333-1A62-C8F5-1168-DD103E3F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CA417B-6A2A-C4D7-F07B-0B3BD5865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1FCFD53-5D31-CFA3-1F55-9643A575E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EF5F858-7A3B-CA51-E3CE-A14C64BA1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5825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49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115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342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26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062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32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E7638-BA65-2EC8-B06A-F6A339502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0B1CDBE-C90D-2C0E-C0A0-56096FD5C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A3A366-B7E3-1616-1118-EB33FD3FF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A15B352-E26F-9FB7-87B1-2F7A8CD31C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06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342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98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171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491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0A94D-C8D2-485F-9096-BC3F14B0025E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40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71C8CA-96EE-4BD8-B1C6-EFE3F37CD989}" type="datetimeFigureOut">
              <a:rPr lang="ko-KR" altLang="en-US" smtClean="0"/>
              <a:pPr/>
              <a:t>2026-06-08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A2134FC-8413-46CB-973C-63C81B549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5145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E744FC06-241D-39DB-821B-C0E9A584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88669"/>
            <a:ext cx="10515600" cy="315995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5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70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\네이트온 받은 파일\1-1-01.png">
            <a:extLst>
              <a:ext uri="{FF2B5EF4-FFF2-40B4-BE49-F238E27FC236}">
                <a16:creationId xmlns:a16="http://schemas.microsoft.com/office/drawing/2014/main" id="{722E2BE0-B982-8709-02AC-AF8CACD516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3419" y="-3175"/>
            <a:ext cx="12218838" cy="6861175"/>
          </a:xfrm>
          <a:prstGeom prst="rect">
            <a:avLst/>
          </a:prstGeom>
          <a:noFill/>
        </p:spPr>
      </p:pic>
      <p:pic>
        <p:nvPicPr>
          <p:cNvPr id="8" name="그림 24">
            <a:extLst>
              <a:ext uri="{FF2B5EF4-FFF2-40B4-BE49-F238E27FC236}">
                <a16:creationId xmlns:a16="http://schemas.microsoft.com/office/drawing/2014/main" id="{6F1DD2E4-974A-93BA-F44A-52D9D66DD5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62" y="2420888"/>
            <a:ext cx="54006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E387972-97CC-DA10-7962-32F15EFC5185}"/>
              </a:ext>
            </a:extLst>
          </p:cNvPr>
          <p:cNvSpPr/>
          <p:nvPr userDrawn="1"/>
        </p:nvSpPr>
        <p:spPr>
          <a:xfrm>
            <a:off x="1517649" y="1153914"/>
            <a:ext cx="9137650" cy="465137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1" name="Picture 2" descr="C:\Users\osm\Downloads\[의료원, 병원] 시그니처 PNG파일 모음\병원 시그니처\국영문\좌우조합\병원-시그니처-국영문-(좌우조합)_한림.png">
            <a:extLst>
              <a:ext uri="{FF2B5EF4-FFF2-40B4-BE49-F238E27FC236}">
                <a16:creationId xmlns:a16="http://schemas.microsoft.com/office/drawing/2014/main" id="{7B3AD1AE-88ED-FAD4-2A8A-B5C92D37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3381" y="139616"/>
            <a:ext cx="1441291" cy="384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72702F34-3803-4BB3-7F2D-96F9B33E3505}"/>
              </a:ext>
            </a:extLst>
          </p:cNvPr>
          <p:cNvSpPr/>
          <p:nvPr userDrawn="1"/>
        </p:nvSpPr>
        <p:spPr>
          <a:xfrm flipH="1" flipV="1">
            <a:off x="0" y="502958"/>
            <a:ext cx="12216680" cy="45719"/>
          </a:xfrm>
          <a:prstGeom prst="rect">
            <a:avLst/>
          </a:prstGeom>
          <a:solidFill>
            <a:srgbClr val="ED6D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건물, 도시, 스택이(가) 표시된 사진&#10;&#10;자동 생성된 설명">
            <a:extLst>
              <a:ext uri="{FF2B5EF4-FFF2-40B4-BE49-F238E27FC236}">
                <a16:creationId xmlns:a16="http://schemas.microsoft.com/office/drawing/2014/main" id="{874A5960-C23A-43BF-8EA2-EEAA8C69ED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363"/>
            <a:ext cx="12192000" cy="603359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934C7BA-43CA-4288-8C25-AAC30889FDFD}"/>
              </a:ext>
            </a:extLst>
          </p:cNvPr>
          <p:cNvSpPr/>
          <p:nvPr/>
        </p:nvSpPr>
        <p:spPr>
          <a:xfrm>
            <a:off x="0" y="608456"/>
            <a:ext cx="12192000" cy="603359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7296"/>
            <a:ext cx="12192000" cy="2883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3910D-760A-0CEC-7F48-8DB97FDBDD41}"/>
              </a:ext>
            </a:extLst>
          </p:cNvPr>
          <p:cNvSpPr txBox="1"/>
          <p:nvPr/>
        </p:nvSpPr>
        <p:spPr>
          <a:xfrm>
            <a:off x="1271464" y="2613392"/>
            <a:ext cx="90730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srgbClr val="2B195B"/>
                </a:solidFill>
              </a:rPr>
              <a:t>복막투석 환자 재택관리 시범사업 실제 처방 시 고려할 점 </a:t>
            </a:r>
            <a:r>
              <a:rPr lang="en-US" altLang="ko-KR" sz="5000" b="1" dirty="0">
                <a:solidFill>
                  <a:srgbClr val="2B195B"/>
                </a:solidFill>
              </a:rPr>
              <a:t>(2)</a:t>
            </a:r>
            <a:endParaRPr lang="ko-KR" altLang="en-US" sz="5000" b="1" dirty="0">
              <a:solidFill>
                <a:srgbClr val="2B195B"/>
              </a:solidFill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C96890C1-557C-2A93-27DA-F24823634495}"/>
              </a:ext>
            </a:extLst>
          </p:cNvPr>
          <p:cNvSpPr/>
          <p:nvPr/>
        </p:nvSpPr>
        <p:spPr>
          <a:xfrm>
            <a:off x="1487488" y="4241307"/>
            <a:ext cx="8046720" cy="10355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ko-KR" altLang="en-US" sz="2400" dirty="0">
                <a:solidFill>
                  <a:srgbClr val="1F2A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김좌경</a:t>
            </a:r>
            <a:endParaRPr lang="en-US" sz="1400" dirty="0">
              <a:solidFill>
                <a:srgbClr val="1F2A3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236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337232-7194-B649-D52D-3FA36B62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55F1C69-1A72-74BE-03C3-8F5F3D94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876300"/>
            <a:ext cx="118586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38D8F9-74CA-FEEF-7BD8-5303CF51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B5A2C6-0A56-7900-0FF8-DBEFF18E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80" y="0"/>
            <a:ext cx="7574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F9D8F0-7715-52A6-4CC3-225C4204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A31E96-D87E-EE00-6E12-7947188E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41" y="0"/>
            <a:ext cx="61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6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60708"/>
              </p:ext>
            </p:extLst>
          </p:nvPr>
        </p:nvGraphicFramePr>
        <p:xfrm>
          <a:off x="2351584" y="836712"/>
          <a:ext cx="7128792" cy="32503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07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구분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교육상담료</a:t>
                      </a:r>
                      <a:r>
                        <a:rPr sz="2200" dirty="0"/>
                        <a:t>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실시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인력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의사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또는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간호사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교육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내용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기기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사용법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질환·건강관리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실시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횟수</a:t>
                      </a:r>
                      <a:r>
                        <a:rPr sz="2200" dirty="0"/>
                        <a:t> 및 </a:t>
                      </a:r>
                      <a:r>
                        <a:rPr sz="2200" dirty="0" err="1"/>
                        <a:t>시간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/>
                        <a:t>연 12회 </a:t>
                      </a:r>
                      <a:r>
                        <a:rPr sz="2200" dirty="0" err="1"/>
                        <a:t>이내</a:t>
                      </a:r>
                      <a:r>
                        <a:rPr sz="2200" dirty="0"/>
                        <a:t> (</a:t>
                      </a:r>
                      <a:r>
                        <a:rPr sz="2200" dirty="0" err="1">
                          <a:highlight>
                            <a:srgbClr val="FFFF00"/>
                          </a:highlight>
                        </a:rPr>
                        <a:t>매회</a:t>
                      </a:r>
                      <a:r>
                        <a:rPr sz="2200" dirty="0">
                          <a:highlight>
                            <a:srgbClr val="FFFF00"/>
                          </a:highlight>
                        </a:rPr>
                        <a:t> 20분 </a:t>
                      </a:r>
                      <a:r>
                        <a:rPr sz="2200" dirty="0" err="1">
                          <a:highlight>
                            <a:srgbClr val="FFFF00"/>
                          </a:highlight>
                        </a:rPr>
                        <a:t>이상</a:t>
                      </a:r>
                      <a:r>
                        <a:rPr sz="2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수가</a:t>
                      </a:r>
                      <a:r>
                        <a:rPr sz="2200" dirty="0"/>
                        <a:t> ('26년 </a:t>
                      </a:r>
                      <a:r>
                        <a:rPr sz="2200" dirty="0" err="1"/>
                        <a:t>기준</a:t>
                      </a:r>
                      <a:r>
                        <a:rPr sz="2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/>
                        <a:t>27,290원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본인부담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/>
                        <a:t> </a:t>
                      </a:r>
                      <a:r>
                        <a:rPr sz="2200" dirty="0" err="1"/>
                        <a:t>환자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본인부담률</a:t>
                      </a:r>
                      <a:r>
                        <a:rPr sz="2200" dirty="0"/>
                        <a:t> 10% </a:t>
                      </a:r>
                      <a:r>
                        <a:rPr sz="2200" dirty="0" err="1"/>
                        <a:t>적용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4875330" cy="549746"/>
          </a:xfrm>
        </p:spPr>
        <p:txBody>
          <a:bodyPr/>
          <a:lstStyle/>
          <a:p>
            <a:r>
              <a:rPr lang="ko-KR" altLang="en-US" sz="3200" dirty="0" err="1"/>
              <a:t>교육상담료</a:t>
            </a:r>
            <a:r>
              <a:rPr lang="ko-KR" altLang="en-US" sz="3200" dirty="0"/>
              <a:t> </a:t>
            </a:r>
            <a:r>
              <a:rPr lang="en-US" altLang="ko-KR" sz="3200" dirty="0"/>
              <a:t>II (IB520) </a:t>
            </a:r>
            <a:endParaRPr sz="3200" dirty="0"/>
          </a:p>
        </p:txBody>
      </p:sp>
      <p:sp>
        <p:nvSpPr>
          <p:cNvPr id="4" name="직사각형 3"/>
          <p:cNvSpPr/>
          <p:nvPr/>
        </p:nvSpPr>
        <p:spPr>
          <a:xfrm>
            <a:off x="983432" y="4221088"/>
            <a:ext cx="10441160" cy="189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실질적인 </a:t>
            </a:r>
            <a:r>
              <a:rPr lang="ko-KR" altLang="en-US" sz="2000" dirty="0" err="1"/>
              <a:t>교육상담료로</a:t>
            </a:r>
            <a:r>
              <a:rPr lang="ko-KR" altLang="en-US" sz="2000" dirty="0"/>
              <a:t> 작용</a:t>
            </a:r>
            <a:r>
              <a:rPr lang="en-US" altLang="ko-KR" sz="2000" dirty="0"/>
              <a:t>**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>
                <a:solidFill>
                  <a:srgbClr val="FF0000"/>
                </a:solidFill>
              </a:rPr>
              <a:t>입원 외래 모두 가능</a:t>
            </a:r>
            <a:r>
              <a:rPr lang="en-US" altLang="ko-KR" sz="2000" dirty="0"/>
              <a:t>:</a:t>
            </a:r>
            <a:r>
              <a:rPr lang="ko-KR" altLang="en-US" sz="2000" dirty="0"/>
              <a:t> 외래 정규 </a:t>
            </a:r>
            <a:r>
              <a:rPr lang="en-US" altLang="ko-KR" sz="2000" dirty="0"/>
              <a:t>FU</a:t>
            </a:r>
            <a:r>
              <a:rPr lang="ko-KR" altLang="en-US" sz="2000" dirty="0"/>
              <a:t>하는 날 </a:t>
            </a:r>
            <a:r>
              <a:rPr lang="en-US" altLang="ko-KR" sz="2000" dirty="0"/>
              <a:t>&amp;</a:t>
            </a:r>
            <a:r>
              <a:rPr lang="ko-KR" altLang="en-US" sz="2000" dirty="0"/>
              <a:t> 입원하는 복막투석 환자를 대상으로 </a:t>
            </a:r>
            <a:r>
              <a:rPr lang="ko-KR" altLang="en-US" sz="2000" dirty="0" err="1"/>
              <a:t>하는것</a:t>
            </a:r>
            <a:r>
              <a:rPr lang="ko-KR" altLang="en-US" sz="2000" dirty="0"/>
              <a:t> 유리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/>
              <a:t>PA</a:t>
            </a:r>
            <a:r>
              <a:rPr lang="ko-KR" altLang="en-US" sz="2000" dirty="0"/>
              <a:t>간호사</a:t>
            </a:r>
            <a:r>
              <a:rPr lang="en-US" altLang="ko-KR" sz="2000" dirty="0"/>
              <a:t>/</a:t>
            </a:r>
            <a:r>
              <a:rPr lang="ko-KR" altLang="en-US" sz="2000" dirty="0"/>
              <a:t>복막간호사</a:t>
            </a:r>
            <a:r>
              <a:rPr lang="en-US" altLang="ko-KR" sz="2000" dirty="0"/>
              <a:t>/</a:t>
            </a:r>
            <a:r>
              <a:rPr lang="ko-KR" altLang="en-US" sz="2000" dirty="0"/>
              <a:t>전임의</a:t>
            </a:r>
            <a:r>
              <a:rPr lang="en-US" altLang="ko-KR" sz="2000" dirty="0"/>
              <a:t>/</a:t>
            </a:r>
            <a:r>
              <a:rPr lang="ko-KR" altLang="en-US" sz="2000" dirty="0"/>
              <a:t>교수 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/>
              <a:t>IB510</a:t>
            </a:r>
            <a:r>
              <a:rPr lang="ko-KR" altLang="en-US" sz="2000" dirty="0"/>
              <a:t>과 같은 날 시행가능 </a:t>
            </a:r>
            <a:r>
              <a:rPr lang="en-US" altLang="ko-KR" sz="2000" dirty="0"/>
              <a:t>(</a:t>
            </a:r>
            <a:r>
              <a:rPr lang="ko-KR" altLang="en-US" sz="2000" dirty="0"/>
              <a:t>주체가 </a:t>
            </a:r>
            <a:r>
              <a:rPr lang="ko-KR" altLang="en-US" sz="2000" dirty="0" err="1"/>
              <a:t>달라야함</a:t>
            </a:r>
            <a:r>
              <a:rPr lang="en-US" altLang="ko-K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505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3435170" cy="549746"/>
          </a:xfrm>
        </p:spPr>
        <p:txBody>
          <a:bodyPr/>
          <a:lstStyle/>
          <a:p>
            <a:r>
              <a:rPr lang="ko-KR" altLang="en-US" sz="3200" dirty="0" err="1"/>
              <a:t>교육상담료</a:t>
            </a:r>
            <a:r>
              <a:rPr lang="ko-KR" altLang="en-US" sz="3200" dirty="0"/>
              <a:t> </a:t>
            </a:r>
            <a:r>
              <a:rPr lang="en-US" altLang="ko-KR" sz="3200" dirty="0"/>
              <a:t>II </a:t>
            </a:r>
            <a:endParaRPr sz="3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9656" y="549746"/>
            <a:ext cx="6048672" cy="61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10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73B89E-DEC9-3589-409A-223FDE69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BBD950B-2148-FCE5-2E36-FCC59EB18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70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8763762" cy="549746"/>
          </a:xfrm>
        </p:spPr>
        <p:txBody>
          <a:bodyPr/>
          <a:lstStyle/>
          <a:p>
            <a:r>
              <a:rPr lang="ko-KR" altLang="en-US" sz="3200" dirty="0" err="1"/>
              <a:t>환자관리료</a:t>
            </a:r>
            <a:r>
              <a:rPr lang="ko-KR" altLang="en-US" sz="3200" dirty="0"/>
              <a:t> </a:t>
            </a:r>
            <a:r>
              <a:rPr lang="en-US" altLang="ko-KR" sz="3200" dirty="0"/>
              <a:t>(IB530) </a:t>
            </a:r>
            <a:r>
              <a:rPr lang="en-US" altLang="ko-KR" sz="3200" dirty="0">
                <a:sym typeface="Wingdings" pitchFamily="2" charset="2"/>
              </a:rPr>
              <a:t> </a:t>
            </a:r>
            <a:r>
              <a:rPr lang="ko-KR" altLang="en-US" sz="3200" dirty="0" err="1">
                <a:sym typeface="Wingdings" pitchFamily="2" charset="2"/>
              </a:rPr>
              <a:t>재택관리료</a:t>
            </a:r>
            <a:r>
              <a:rPr lang="en-US" altLang="ko-KR" sz="3200" dirty="0">
                <a:sym typeface="Wingdings" pitchFamily="2" charset="2"/>
              </a:rPr>
              <a:t> </a:t>
            </a:r>
            <a:endParaRPr sz="32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4CA1EAA-0234-D9E3-1ABB-2F056512C9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0" b="57470"/>
          <a:stretch>
            <a:fillRect/>
          </a:stretch>
        </p:blipFill>
        <p:spPr>
          <a:xfrm>
            <a:off x="76264" y="820209"/>
            <a:ext cx="6379107" cy="354489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ADF690F-2BE5-C3D7-C608-99DFB525B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285"/>
          <a:stretch>
            <a:fillRect/>
          </a:stretch>
        </p:blipFill>
        <p:spPr>
          <a:xfrm>
            <a:off x="6168008" y="908720"/>
            <a:ext cx="5680200" cy="3842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6284A-C186-8BF2-B321-A3343F421030}"/>
              </a:ext>
            </a:extLst>
          </p:cNvPr>
          <p:cNvSpPr txBox="1"/>
          <p:nvPr/>
        </p:nvSpPr>
        <p:spPr>
          <a:xfrm>
            <a:off x="5375920" y="492563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환자 </a:t>
            </a:r>
            <a:r>
              <a:rPr lang="en-US" altLang="ko-KR" dirty="0"/>
              <a:t>1</a:t>
            </a:r>
            <a:r>
              <a:rPr lang="ko-KR" altLang="en-US" dirty="0"/>
              <a:t>명당 </a:t>
            </a:r>
            <a:r>
              <a:rPr lang="en-US" altLang="ko-KR" dirty="0"/>
              <a:t>12</a:t>
            </a:r>
            <a:r>
              <a:rPr lang="ko-KR" altLang="en-US" dirty="0"/>
              <a:t>개월 다 참여 시 최소 </a:t>
            </a:r>
            <a:r>
              <a:rPr lang="en-US" altLang="ko-KR" dirty="0"/>
              <a:t>6</a:t>
            </a:r>
            <a:r>
              <a:rPr lang="ko-KR" altLang="en-US" dirty="0"/>
              <a:t>번의교육시행이 필요함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(2</a:t>
            </a:r>
            <a:r>
              <a:rPr lang="ko-KR" altLang="en-US" dirty="0"/>
              <a:t>달에 한번 전화방문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820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FC9B8-127D-E41B-17E2-D2CE97FEC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AAA5EA-9B02-140B-2D1E-0C23799C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474" y="0"/>
            <a:ext cx="8763762" cy="549746"/>
          </a:xfrm>
        </p:spPr>
        <p:txBody>
          <a:bodyPr/>
          <a:lstStyle/>
          <a:p>
            <a:r>
              <a:rPr lang="ko-KR" altLang="en-US" sz="3200" dirty="0" err="1"/>
              <a:t>환자관리료</a:t>
            </a:r>
            <a:r>
              <a:rPr lang="ko-KR" altLang="en-US" sz="3200" dirty="0"/>
              <a:t> </a:t>
            </a:r>
            <a:r>
              <a:rPr lang="en-US" altLang="ko-KR" sz="3200" dirty="0"/>
              <a:t>(IB530) </a:t>
            </a:r>
            <a:r>
              <a:rPr lang="en-US" altLang="ko-KR" sz="3200" dirty="0">
                <a:sym typeface="Wingdings" pitchFamily="2" charset="2"/>
              </a:rPr>
              <a:t> </a:t>
            </a:r>
            <a:r>
              <a:rPr lang="ko-KR" altLang="en-US" sz="3200" dirty="0" err="1">
                <a:sym typeface="Wingdings" pitchFamily="2" charset="2"/>
              </a:rPr>
              <a:t>재택관리료</a:t>
            </a:r>
            <a:r>
              <a:rPr lang="en-US" altLang="ko-KR" sz="3200" dirty="0">
                <a:sym typeface="Wingdings" pitchFamily="2" charset="2"/>
              </a:rPr>
              <a:t> </a:t>
            </a:r>
            <a:endParaRPr sz="3200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1742DB8-F8FB-E362-4816-D8D5E9B0C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747111"/>
              </p:ext>
            </p:extLst>
          </p:nvPr>
        </p:nvGraphicFramePr>
        <p:xfrm>
          <a:off x="551384" y="692696"/>
          <a:ext cx="11367975" cy="52760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1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6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4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구분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내용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실시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인력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의사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또는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간호사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93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환자관리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서비스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 err="1"/>
                        <a:t>전화·문자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등으로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환자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임상정보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확인</a:t>
                      </a:r>
                      <a:r>
                        <a:rPr sz="2200" dirty="0"/>
                        <a:t> 및 </a:t>
                      </a:r>
                      <a:r>
                        <a:rPr sz="2200" dirty="0" err="1"/>
                        <a:t>관리</a:t>
                      </a:r>
                      <a:endParaRPr lang="en-US" sz="22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/>
                        <a:t>· </a:t>
                      </a:r>
                      <a:r>
                        <a:rPr sz="2200" dirty="0" err="1"/>
                        <a:t>입원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상태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체중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혈압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평가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점수</a:t>
                      </a:r>
                      <a:r>
                        <a:rPr sz="2200" dirty="0"/>
                        <a:t> 등 </a:t>
                      </a:r>
                      <a:r>
                        <a:rPr sz="2200" dirty="0" err="1"/>
                        <a:t>확인</a:t>
                      </a:r>
                      <a:endParaRPr sz="22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/>
                        <a:t>· </a:t>
                      </a:r>
                      <a:r>
                        <a:rPr sz="2200" dirty="0" err="1"/>
                        <a:t>투석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상태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복막투석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위생·환경·도관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관리</a:t>
                      </a:r>
                      <a:endParaRPr sz="22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/>
                        <a:t>· </a:t>
                      </a:r>
                      <a:r>
                        <a:rPr sz="2200" dirty="0" err="1"/>
                        <a:t>체중</a:t>
                      </a:r>
                      <a:r>
                        <a:rPr sz="2200" dirty="0"/>
                        <a:t>/</a:t>
                      </a:r>
                      <a:r>
                        <a:rPr sz="2200" dirty="0" err="1"/>
                        <a:t>체수분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측정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식이·운동요법</a:t>
                      </a:r>
                      <a:r>
                        <a:rPr sz="2200" dirty="0"/>
                        <a:t>, </a:t>
                      </a:r>
                      <a:r>
                        <a:rPr sz="2200" dirty="0" err="1"/>
                        <a:t>기기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사용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교육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93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/>
                        <a:t>실시횟수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 err="1"/>
                        <a:t>복막투석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기준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충족</a:t>
                      </a:r>
                      <a:r>
                        <a:rPr sz="2200" dirty="0"/>
                        <a:t> 시 월 1회 </a:t>
                      </a:r>
                      <a:r>
                        <a:rPr sz="2200" dirty="0" err="1"/>
                        <a:t>산정</a:t>
                      </a:r>
                      <a:endParaRPr lang="en-US" sz="22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0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/>
                        <a:t>· (</a:t>
                      </a:r>
                      <a:r>
                        <a:rPr sz="2200" dirty="0" err="1"/>
                        <a:t>비자동</a:t>
                      </a:r>
                      <a:r>
                        <a:rPr sz="2200" dirty="0"/>
                        <a:t>) 월 2회 </a:t>
                      </a:r>
                      <a:r>
                        <a:rPr sz="2200" dirty="0" err="1"/>
                        <a:t>이상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관리</a:t>
                      </a:r>
                      <a:endParaRPr sz="22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dirty="0"/>
                        <a:t>  </a:t>
                      </a:r>
                      <a:r>
                        <a:rPr sz="2200" dirty="0"/>
                        <a:t>· (</a:t>
                      </a:r>
                      <a:r>
                        <a:rPr sz="2200" dirty="0" err="1"/>
                        <a:t>자동</a:t>
                      </a:r>
                      <a:r>
                        <a:rPr sz="2200" dirty="0"/>
                        <a:t>) 주 3회 </a:t>
                      </a:r>
                      <a:r>
                        <a:rPr sz="2200" dirty="0" err="1"/>
                        <a:t>이상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모니터링</a:t>
                      </a:r>
                      <a:r>
                        <a:rPr sz="2200" dirty="0"/>
                        <a:t> + 월 1회 </a:t>
                      </a:r>
                      <a:r>
                        <a:rPr sz="2200" dirty="0" err="1"/>
                        <a:t>이상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관리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수가</a:t>
                      </a:r>
                      <a:r>
                        <a:rPr sz="2200" dirty="0"/>
                        <a:t> ('26년 </a:t>
                      </a:r>
                      <a:r>
                        <a:rPr sz="2200" dirty="0" err="1"/>
                        <a:t>기준</a:t>
                      </a:r>
                      <a:r>
                        <a:rPr sz="2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/>
                        <a:t>29,270원 (</a:t>
                      </a:r>
                      <a:r>
                        <a:rPr sz="2200" dirty="0" err="1"/>
                        <a:t>환자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본인부담률</a:t>
                      </a:r>
                      <a:r>
                        <a:rPr sz="2200" dirty="0"/>
                        <a:t> 10% </a:t>
                      </a:r>
                      <a:r>
                        <a:rPr sz="2200" dirty="0" err="1"/>
                        <a:t>적용</a:t>
                      </a:r>
                      <a:r>
                        <a:rPr sz="2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876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23392" y="1052736"/>
            <a:ext cx="104411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환자 모니터링 </a:t>
            </a:r>
            <a:r>
              <a:rPr lang="ko-KR" altLang="en-US" sz="2000" dirty="0" err="1"/>
              <a:t>이행률의</a:t>
            </a:r>
            <a:r>
              <a:rPr lang="ko-KR" altLang="en-US" sz="2000" dirty="0"/>
              <a:t> 근간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의사</a:t>
            </a:r>
            <a:r>
              <a:rPr lang="en-US" altLang="ko-KR" sz="2000" dirty="0"/>
              <a:t>/PA</a:t>
            </a:r>
            <a:r>
              <a:rPr lang="ko-KR" altLang="en-US" sz="2000" dirty="0"/>
              <a:t>간호사</a:t>
            </a:r>
            <a:r>
              <a:rPr lang="en-US" altLang="ko-KR" sz="2000" dirty="0"/>
              <a:t>/</a:t>
            </a:r>
            <a:r>
              <a:rPr lang="ko-KR" altLang="en-US" sz="2000" dirty="0"/>
              <a:t>복막간호사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전화 혹은 문자 </a:t>
            </a:r>
            <a:r>
              <a:rPr lang="en-US" altLang="ko-KR" sz="2000" dirty="0">
                <a:sym typeface="Wingdings" pitchFamily="2" charset="2"/>
              </a:rPr>
              <a:t> </a:t>
            </a:r>
            <a:r>
              <a:rPr lang="ko-KR" altLang="en-US" sz="2000" dirty="0">
                <a:sym typeface="Wingdings" pitchFamily="2" charset="2"/>
              </a:rPr>
              <a:t>시행한 날 처방과 기록지 동시에 </a:t>
            </a:r>
            <a:r>
              <a:rPr lang="ko-KR" altLang="en-US" sz="2000" dirty="0" err="1">
                <a:sym typeface="Wingdings" pitchFamily="2" charset="2"/>
              </a:rPr>
              <a:t>넣어야함</a:t>
            </a:r>
            <a:r>
              <a:rPr lang="ko-KR" altLang="en-US" sz="2000" dirty="0">
                <a:sym typeface="Wingdings" pitchFamily="2" charset="2"/>
              </a:rPr>
              <a:t> </a:t>
            </a:r>
            <a:r>
              <a:rPr lang="en-US" altLang="ko-KR" sz="2000" dirty="0">
                <a:sym typeface="Wingdings" pitchFamily="2" charset="2"/>
              </a:rPr>
              <a:t> </a:t>
            </a:r>
            <a:r>
              <a:rPr lang="ko-KR" altLang="en-US" sz="2000" dirty="0">
                <a:sym typeface="Wingdings" pitchFamily="2" charset="2"/>
              </a:rPr>
              <a:t>단 수납은 다음에 해도 됨</a:t>
            </a:r>
            <a:endParaRPr lang="en-US" altLang="ko-KR" sz="2000" dirty="0"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>
                <a:sym typeface="Wingdings" pitchFamily="2" charset="2"/>
              </a:rPr>
              <a:t> </a:t>
            </a:r>
            <a:r>
              <a:rPr lang="ko-KR" altLang="en-US" sz="2000" dirty="0">
                <a:sym typeface="Wingdings" pitchFamily="2" charset="2"/>
              </a:rPr>
              <a:t>단 신장내과 외래 일은 적용 </a:t>
            </a:r>
            <a:r>
              <a:rPr lang="ko-KR" altLang="en-US" sz="2000" dirty="0" err="1">
                <a:sym typeface="Wingdings" pitchFamily="2" charset="2"/>
              </a:rPr>
              <a:t>안함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>
                <a:highlight>
                  <a:srgbClr val="FFFF00"/>
                </a:highlight>
              </a:rPr>
              <a:t>시간제약은 없음</a:t>
            </a:r>
            <a:r>
              <a:rPr lang="en-US" altLang="ko-KR" sz="2000" dirty="0"/>
              <a:t>, </a:t>
            </a:r>
            <a:r>
              <a:rPr lang="ko-KR" altLang="en-US" sz="2000" dirty="0"/>
              <a:t>단 항목은 다 </a:t>
            </a:r>
            <a:r>
              <a:rPr lang="ko-KR" altLang="en-US" sz="2000" dirty="0" err="1"/>
              <a:t>확인해야함</a:t>
            </a:r>
            <a:r>
              <a:rPr lang="ko-KR" altLang="en-US" sz="2000" dirty="0"/>
              <a:t> 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환자 </a:t>
            </a:r>
            <a:r>
              <a:rPr lang="ko-KR" altLang="en-US" sz="2000" dirty="0" err="1"/>
              <a:t>관리료</a:t>
            </a:r>
            <a:r>
              <a:rPr lang="ko-KR" altLang="en-US" sz="2000" dirty="0"/>
              <a:t> 신규 발생</a:t>
            </a:r>
            <a:r>
              <a:rPr lang="en-US" altLang="ko-KR" sz="2000" dirty="0"/>
              <a:t> (</a:t>
            </a:r>
            <a:r>
              <a:rPr lang="ko-KR" altLang="en-US" sz="2000" dirty="0"/>
              <a:t>구환의 경우 설명이 필요</a:t>
            </a:r>
            <a:r>
              <a:rPr lang="en-US" altLang="ko-KR" sz="2000" dirty="0"/>
              <a:t>)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ko-KR" sz="2000" dirty="0"/>
              <a:t>     - </a:t>
            </a:r>
            <a:r>
              <a:rPr lang="ko-KR" altLang="en-US" sz="2000" dirty="0" err="1"/>
              <a:t>접수비포함안됨</a:t>
            </a:r>
            <a:r>
              <a:rPr lang="ko-KR" altLang="en-US" sz="2000" dirty="0"/>
              <a:t> </a:t>
            </a:r>
            <a:r>
              <a:rPr lang="en-US" altLang="ko-KR" sz="2000" dirty="0">
                <a:sym typeface="Wingdings" pitchFamily="2" charset="2"/>
              </a:rPr>
              <a:t> </a:t>
            </a:r>
            <a:r>
              <a:rPr lang="en-US" altLang="ko-KR" sz="2000" dirty="0"/>
              <a:t>2900</a:t>
            </a:r>
            <a:r>
              <a:rPr lang="ko-KR" altLang="en-US" sz="2000" dirty="0"/>
              <a:t>원</a:t>
            </a:r>
            <a:r>
              <a:rPr lang="en-US" altLang="ko-KR" sz="2000" dirty="0"/>
              <a:t>/month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ko-KR" sz="2000" dirty="0"/>
              <a:t>     - </a:t>
            </a:r>
            <a:r>
              <a:rPr lang="ko-KR" altLang="en-US" sz="2000" dirty="0"/>
              <a:t>외래 안보는 날</a:t>
            </a:r>
            <a:r>
              <a:rPr lang="en-US" altLang="ko-KR" sz="2000" dirty="0"/>
              <a:t> </a:t>
            </a:r>
            <a:r>
              <a:rPr lang="ko-KR" altLang="en-US" sz="2000" dirty="0"/>
              <a:t>무료접수 띄어서 처방</a:t>
            </a:r>
            <a:r>
              <a:rPr lang="en-US" altLang="ko-KR" sz="2000" dirty="0"/>
              <a:t>/</a:t>
            </a:r>
            <a:r>
              <a:rPr lang="ko-KR" altLang="en-US" sz="2000" dirty="0"/>
              <a:t>기록지 넣고</a:t>
            </a:r>
            <a:r>
              <a:rPr lang="en-US" altLang="ko-KR" sz="2000" dirty="0"/>
              <a:t>, </a:t>
            </a:r>
            <a:r>
              <a:rPr lang="ko-KR" altLang="en-US" sz="2000" dirty="0"/>
              <a:t>실제 </a:t>
            </a:r>
            <a:r>
              <a:rPr lang="ko-KR" altLang="en-US" sz="2000" dirty="0" err="1"/>
              <a:t>외래오는</a:t>
            </a:r>
            <a:r>
              <a:rPr lang="ko-KR" altLang="en-US" sz="2000" dirty="0"/>
              <a:t> 날 수납</a:t>
            </a:r>
            <a:r>
              <a:rPr lang="en-US" altLang="ko-KR" sz="2000" dirty="0"/>
              <a:t> (</a:t>
            </a:r>
            <a:r>
              <a:rPr lang="ko-KR" altLang="en-US" sz="2000" dirty="0" err="1"/>
              <a:t>오픈카드</a:t>
            </a:r>
            <a:r>
              <a:rPr lang="ko-KR" altLang="en-US" sz="2000" dirty="0"/>
              <a:t> 있으면    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</a:pPr>
            <a:r>
              <a:rPr lang="en-US" altLang="ko-KR" sz="2000" dirty="0"/>
              <a:t>        </a:t>
            </a:r>
            <a:r>
              <a:rPr lang="ko-KR" altLang="en-US" sz="2000" dirty="0" err="1"/>
              <a:t>당일날</a:t>
            </a:r>
            <a:r>
              <a:rPr lang="ko-KR" altLang="en-US" sz="2000" dirty="0"/>
              <a:t> 수납가능</a:t>
            </a:r>
            <a:r>
              <a:rPr lang="en-US" altLang="ko-KR" sz="2000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/>
              <a:t>CAPD: </a:t>
            </a:r>
            <a:r>
              <a:rPr lang="ko-KR" altLang="en-US" sz="2000" dirty="0"/>
              <a:t>월</a:t>
            </a:r>
            <a:r>
              <a:rPr lang="en-US" altLang="ko-KR" sz="2000" dirty="0"/>
              <a:t> 2</a:t>
            </a:r>
            <a:r>
              <a:rPr lang="ko-KR" altLang="en-US" sz="2000" dirty="0"/>
              <a:t>회 문자 혹은 전화 </a:t>
            </a:r>
            <a:r>
              <a:rPr lang="en-US" altLang="ko-KR" sz="2000" dirty="0"/>
              <a:t>(</a:t>
            </a:r>
            <a:r>
              <a:rPr lang="en-US" altLang="ko-KR" sz="2000" dirty="0" err="1"/>
              <a:t>MyPD</a:t>
            </a:r>
            <a:r>
              <a:rPr lang="en-US" altLang="ko-KR" sz="2000" dirty="0"/>
              <a:t> </a:t>
            </a:r>
            <a:r>
              <a:rPr lang="ko-KR" altLang="en-US" sz="2000" dirty="0"/>
              <a:t>사용 시 시간단축 가능</a:t>
            </a:r>
            <a:r>
              <a:rPr lang="en-US" altLang="ko-KR" sz="2000" dirty="0"/>
              <a:t>)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ko-KR" sz="2000" dirty="0"/>
              <a:t>     APD/CCPD: </a:t>
            </a:r>
            <a:r>
              <a:rPr lang="ko-KR" altLang="en-US" sz="2000" dirty="0"/>
              <a:t>월 </a:t>
            </a:r>
            <a:r>
              <a:rPr lang="en-US" altLang="ko-KR" sz="2000" dirty="0"/>
              <a:t>1</a:t>
            </a:r>
            <a:r>
              <a:rPr lang="ko-KR" altLang="en-US" sz="2000" dirty="0"/>
              <a:t>회 </a:t>
            </a:r>
            <a:r>
              <a:rPr lang="en-US" altLang="ko-KR" sz="2000" dirty="0"/>
              <a:t>+ </a:t>
            </a:r>
            <a:r>
              <a:rPr lang="ko-KR" altLang="en-US" sz="2000" dirty="0"/>
              <a:t>주 </a:t>
            </a:r>
            <a:r>
              <a:rPr lang="en-US" altLang="ko-KR" sz="2000" dirty="0"/>
              <a:t>3</a:t>
            </a:r>
            <a:r>
              <a:rPr lang="ko-KR" altLang="en-US" sz="2000" dirty="0"/>
              <a:t>회 모니터링 </a:t>
            </a:r>
            <a:r>
              <a:rPr lang="en-US" altLang="ko-KR" sz="2000" dirty="0"/>
              <a:t>(</a:t>
            </a:r>
            <a:r>
              <a:rPr lang="ko-KR" altLang="en-US" sz="2000" dirty="0" err="1"/>
              <a:t>쉐어소스</a:t>
            </a:r>
            <a:r>
              <a:rPr lang="en-US" altLang="ko-KR" sz="2000" dirty="0"/>
              <a:t>)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ko-KR" sz="2000" dirty="0"/>
              <a:t>                             </a:t>
            </a:r>
            <a:r>
              <a:rPr lang="ko-KR" altLang="en-US" sz="2000" dirty="0" err="1"/>
              <a:t>쉐어소스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안하거나</a:t>
            </a:r>
            <a:r>
              <a:rPr lang="ko-KR" altLang="en-US" sz="2000" dirty="0"/>
              <a:t> </a:t>
            </a:r>
            <a:r>
              <a:rPr lang="en-US" altLang="ko-KR" sz="2000" dirty="0"/>
              <a:t>FMC</a:t>
            </a:r>
            <a:r>
              <a:rPr lang="ko-KR" altLang="en-US" sz="2000" dirty="0"/>
              <a:t>환자의 경우 월 </a:t>
            </a:r>
            <a:r>
              <a:rPr lang="en-US" altLang="ko-KR" sz="2000" dirty="0"/>
              <a:t>2</a:t>
            </a:r>
            <a:r>
              <a:rPr lang="ko-KR" altLang="en-US" sz="2000" dirty="0"/>
              <a:t>회</a:t>
            </a:r>
            <a:endParaRPr lang="en-US" altLang="ko-KR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5474" y="0"/>
            <a:ext cx="8763762" cy="5497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환자관리료 </a:t>
            </a:r>
            <a:r>
              <a:rPr kumimoji="0" lang="en-US" altLang="ko-K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(IB530) </a:t>
            </a:r>
            <a:r>
              <a:rPr kumimoji="0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 재택관리료 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505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3075130" cy="549746"/>
          </a:xfrm>
        </p:spPr>
        <p:txBody>
          <a:bodyPr/>
          <a:lstStyle/>
          <a:p>
            <a:r>
              <a:rPr lang="ko-KR" altLang="en-US" sz="3200" dirty="0" err="1"/>
              <a:t>환자관리료</a:t>
            </a:r>
            <a:endParaRPr sz="3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0869" y="549746"/>
            <a:ext cx="6552728" cy="6047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6360" y="32849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한달에</a:t>
            </a:r>
            <a:r>
              <a:rPr lang="ko-KR" altLang="en-US" dirty="0"/>
              <a:t> </a:t>
            </a:r>
            <a:r>
              <a:rPr lang="ko-KR" altLang="en-US" dirty="0" err="1"/>
              <a:t>몇번했는지</a:t>
            </a:r>
            <a:r>
              <a:rPr lang="en-US" altLang="ko-KR" dirty="0"/>
              <a:t>..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C34C31-506B-0463-9A5D-8592F733C662}"/>
              </a:ext>
            </a:extLst>
          </p:cNvPr>
          <p:cNvSpPr txBox="1"/>
          <p:nvPr/>
        </p:nvSpPr>
        <p:spPr>
          <a:xfrm>
            <a:off x="2855640" y="3068960"/>
            <a:ext cx="6408712" cy="5853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008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210220-5344-7AF8-55B5-995679DDF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내용 개체 틀 4">
            <a:extLst>
              <a:ext uri="{FF2B5EF4-FFF2-40B4-BE49-F238E27FC236}">
                <a16:creationId xmlns:a16="http://schemas.microsoft.com/office/drawing/2014/main" id="{F60168EB-1056-EA12-E2C2-BBDF524B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4" y="2203289"/>
            <a:ext cx="5976664" cy="3479418"/>
          </a:xfrm>
          <a:prstGeom prst="rect">
            <a:avLst/>
          </a:prstGeom>
          <a:ln w="28575">
            <a:solidFill>
              <a:srgbClr val="2B195B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E4FBB12-CC4F-5DBB-D483-7BB5E111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2" y="331782"/>
            <a:ext cx="5976664" cy="1478682"/>
          </a:xfrm>
          <a:prstGeom prst="rect">
            <a:avLst/>
          </a:prstGeom>
          <a:ln w="28575">
            <a:solidFill>
              <a:srgbClr val="2B195B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7CB736-EC27-BBCA-B6D1-0ADFC71F7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362" y="114296"/>
            <a:ext cx="5832301" cy="63540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10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CB87A2-2978-88B5-C792-CBEA0A18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282E2DC-620A-9948-75EC-2378CB647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61845"/>
            <a:ext cx="4827194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5585474E-8838-B6BA-D37D-503EDABE9D8F}"/>
              </a:ext>
            </a:extLst>
          </p:cNvPr>
          <p:cNvGrpSpPr/>
          <p:nvPr/>
        </p:nvGrpSpPr>
        <p:grpSpPr>
          <a:xfrm>
            <a:off x="609600" y="71240"/>
            <a:ext cx="5303520" cy="6715520"/>
            <a:chOff x="6172200" y="0"/>
            <a:chExt cx="5303520" cy="671552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B331982-DA2D-38FD-32B1-6BEC7E0C2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387"/>
            <a:stretch>
              <a:fillRect/>
            </a:stretch>
          </p:blipFill>
          <p:spPr>
            <a:xfrm>
              <a:off x="6172200" y="4038600"/>
              <a:ext cx="5296639" cy="2676920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2A5E14F0-0D80-895B-EDFD-2B9D5B3B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0815"/>
            <a:stretch>
              <a:fillRect/>
            </a:stretch>
          </p:blipFill>
          <p:spPr>
            <a:xfrm>
              <a:off x="6188607" y="0"/>
              <a:ext cx="5287113" cy="4106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18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3954C6-C38F-93C6-51F9-80B604FE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C7A464-FF4A-FB53-3CE9-C2D489DD6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0"/>
            <a:ext cx="10124844" cy="6858000"/>
          </a:xfrm>
          <a:prstGeom prst="rect">
            <a:avLst/>
          </a:prstGeom>
        </p:spPr>
      </p:pic>
      <p:pic>
        <p:nvPicPr>
          <p:cNvPr id="7" name="그림 6" descr="텍스트, 스크린샷, 디스플레이, 컴퓨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6BD44C-E12E-7AA6-A1C6-062187F7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3150" r="51638" b="32675"/>
          <a:stretch>
            <a:fillRect/>
          </a:stretch>
        </p:blipFill>
        <p:spPr>
          <a:xfrm>
            <a:off x="7608168" y="1484784"/>
            <a:ext cx="4320480" cy="44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3219146" cy="549746"/>
          </a:xfrm>
        </p:spPr>
        <p:txBody>
          <a:bodyPr/>
          <a:lstStyle/>
          <a:p>
            <a:r>
              <a:rPr lang="ko-KR" altLang="en-US" sz="3200" dirty="0"/>
              <a:t>유의사항</a:t>
            </a:r>
            <a:endParaRPr sz="3200" dirty="0"/>
          </a:p>
        </p:txBody>
      </p:sp>
      <p:sp>
        <p:nvSpPr>
          <p:cNvPr id="6" name="내용 개체 틀 4"/>
          <p:cNvSpPr txBox="1">
            <a:spLocks/>
          </p:cNvSpPr>
          <p:nvPr/>
        </p:nvSpPr>
        <p:spPr>
          <a:xfrm>
            <a:off x="609600" y="549746"/>
            <a:ext cx="11247040" cy="61916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altLang="ko-KR" sz="2400" dirty="0"/>
          </a:p>
          <a:p>
            <a:pPr fontAlgn="base"/>
            <a:r>
              <a:rPr lang="ko-KR" altLang="en-US" sz="2400" dirty="0"/>
              <a:t>복막투석 환자 재택관리 시범사업은 </a:t>
            </a:r>
            <a:r>
              <a:rPr lang="en-US" altLang="ko-KR" sz="2400" dirty="0"/>
              <a:t>CKD stage 5/N185 </a:t>
            </a:r>
            <a:r>
              <a:rPr lang="ko-KR" altLang="en-US" sz="2400" dirty="0"/>
              <a:t>만 처방가능</a:t>
            </a:r>
          </a:p>
          <a:p>
            <a:pPr marL="0" indent="0" fontAlgn="base">
              <a:buNone/>
            </a:pPr>
            <a:r>
              <a:rPr lang="en-US" altLang="ko-KR" sz="2400" dirty="0"/>
              <a:t>    - </a:t>
            </a:r>
            <a:r>
              <a:rPr lang="ko-KR" altLang="en-US" sz="2400" dirty="0" err="1"/>
              <a:t>처방시</a:t>
            </a:r>
            <a:r>
              <a:rPr lang="ko-KR" altLang="en-US" sz="2400" dirty="0"/>
              <a:t> 진단코드 </a:t>
            </a:r>
            <a:r>
              <a:rPr lang="en-US" altLang="ko-KR" sz="2400" dirty="0"/>
              <a:t>CKD stage 3 or CKD stage 4 </a:t>
            </a:r>
            <a:r>
              <a:rPr lang="ko-KR" altLang="en-US" sz="2400" dirty="0"/>
              <a:t>로 되어있는지 확인해야 함</a:t>
            </a:r>
            <a:r>
              <a:rPr lang="en-US" altLang="ko-KR" sz="2400" dirty="0"/>
              <a:t>. </a:t>
            </a:r>
            <a:endParaRPr lang="ko-KR" altLang="en-US" sz="2400" dirty="0"/>
          </a:p>
          <a:p>
            <a:pPr marL="0" indent="0" fontAlgn="base">
              <a:buNone/>
            </a:pPr>
            <a:endParaRPr lang="en-US" altLang="ko-KR" sz="2400" dirty="0"/>
          </a:p>
          <a:p>
            <a:pPr fontAlgn="base"/>
            <a:r>
              <a:rPr lang="ko-KR" altLang="en-US" sz="2400" dirty="0" err="1"/>
              <a:t>교육상담료</a:t>
            </a:r>
            <a:r>
              <a:rPr lang="ko-KR" altLang="en-US" sz="2400" dirty="0"/>
              <a:t> </a:t>
            </a:r>
            <a:r>
              <a:rPr lang="en-US" altLang="ko-KR" sz="2400" dirty="0"/>
              <a:t>Ⅰ</a:t>
            </a:r>
          </a:p>
          <a:p>
            <a:pPr marL="0" indent="0" fontAlgn="base">
              <a:buNone/>
            </a:pPr>
            <a:r>
              <a:rPr lang="en-US" altLang="ko-KR" sz="2400" dirty="0"/>
              <a:t>    - </a:t>
            </a:r>
            <a:r>
              <a:rPr lang="ko-KR" altLang="en-US" sz="2400" dirty="0"/>
              <a:t>일반 진찰 행위와는 별도로 독립적 교육이 필요한 경우</a:t>
            </a:r>
            <a:r>
              <a:rPr lang="en-US" altLang="ko-KR" sz="2400" dirty="0"/>
              <a:t>  </a:t>
            </a:r>
            <a:r>
              <a:rPr lang="ko-KR" altLang="en-US" sz="2400" dirty="0"/>
              <a:t>환자에게 </a:t>
            </a:r>
            <a:r>
              <a:rPr lang="en-US" altLang="ko-KR" sz="2400" dirty="0">
                <a:solidFill>
                  <a:srgbClr val="C00000"/>
                </a:solidFill>
              </a:rPr>
              <a:t>1</a:t>
            </a:r>
            <a:r>
              <a:rPr lang="ko-KR" altLang="en-US" sz="2400" dirty="0">
                <a:solidFill>
                  <a:srgbClr val="C00000"/>
                </a:solidFill>
              </a:rPr>
              <a:t>대</a:t>
            </a:r>
            <a:r>
              <a:rPr lang="en-US" altLang="ko-KR" sz="2400" dirty="0">
                <a:solidFill>
                  <a:srgbClr val="C00000"/>
                </a:solidFill>
              </a:rPr>
              <a:t>1</a:t>
            </a:r>
            <a:r>
              <a:rPr lang="ko-KR" altLang="en-US" sz="2400" dirty="0">
                <a:solidFill>
                  <a:srgbClr val="C00000"/>
                </a:solidFill>
              </a:rPr>
              <a:t>로</a:t>
            </a:r>
            <a:r>
              <a:rPr lang="ko-KR" altLang="en-US" sz="2400" dirty="0"/>
              <a:t> 회당 </a:t>
            </a:r>
            <a:endParaRPr lang="en-US" altLang="ko-KR" sz="2400" dirty="0"/>
          </a:p>
          <a:p>
            <a:pPr marL="0" indent="0" fontAlgn="base">
              <a:buNone/>
            </a:pPr>
            <a:r>
              <a:rPr lang="en-US" altLang="ko-KR" sz="2400" dirty="0"/>
              <a:t>       </a:t>
            </a:r>
            <a:r>
              <a:rPr lang="ko-KR" altLang="en-US" sz="2400" dirty="0"/>
              <a:t>최소 </a:t>
            </a:r>
            <a:r>
              <a:rPr lang="en-US" altLang="ko-KR" sz="2400" dirty="0"/>
              <a:t>15</a:t>
            </a:r>
            <a:r>
              <a:rPr lang="ko-KR" altLang="en-US" sz="2400" dirty="0"/>
              <a:t>분 이상의 교육상담을 제공</a:t>
            </a:r>
            <a:endParaRPr lang="en-US" altLang="ko-KR" sz="2400" dirty="0"/>
          </a:p>
          <a:p>
            <a:pPr marL="0" indent="0" fontAlgn="base">
              <a:buNone/>
            </a:pPr>
            <a:endParaRPr lang="en-US" altLang="ko-KR" sz="2400" dirty="0"/>
          </a:p>
          <a:p>
            <a:pPr fontAlgn="base"/>
            <a:r>
              <a:rPr lang="ko-KR" altLang="en-US" sz="2400" dirty="0" err="1"/>
              <a:t>교육상담료</a:t>
            </a:r>
            <a:r>
              <a:rPr lang="ko-KR" altLang="en-US" sz="2400" dirty="0"/>
              <a:t> </a:t>
            </a:r>
            <a:r>
              <a:rPr lang="en-US" altLang="ko-KR" sz="2400" dirty="0"/>
              <a:t>SDM- </a:t>
            </a:r>
            <a:r>
              <a:rPr lang="ko-KR" altLang="en-US" sz="2400" dirty="0"/>
              <a:t>투석유형 확정을 위한 교육상담</a:t>
            </a:r>
            <a:endParaRPr lang="en-US" altLang="ko-KR" sz="1000" dirty="0"/>
          </a:p>
          <a:p>
            <a:pPr marL="0" indent="0" fontAlgn="base">
              <a:buNone/>
            </a:pPr>
            <a:r>
              <a:rPr lang="en-US" altLang="ko-KR" sz="2400" dirty="0"/>
              <a:t>    1) </a:t>
            </a:r>
            <a:r>
              <a:rPr lang="ko-KR" altLang="en-US" sz="2400" dirty="0"/>
              <a:t>외래에서 바로</a:t>
            </a:r>
            <a:r>
              <a:rPr lang="en-US" altLang="ko-KR" sz="2400" dirty="0"/>
              <a:t> </a:t>
            </a:r>
            <a:r>
              <a:rPr lang="ko-KR" altLang="en-US" sz="2400" dirty="0"/>
              <a:t>하거나 </a:t>
            </a:r>
            <a:r>
              <a:rPr lang="en-US" altLang="ko-KR" sz="2400" dirty="0">
                <a:sym typeface="Wingdings" panose="05000000000000000000" pitchFamily="2" charset="2"/>
              </a:rPr>
              <a:t></a:t>
            </a:r>
            <a:r>
              <a:rPr lang="ko-KR" altLang="en-US" sz="2400" dirty="0"/>
              <a:t> 투석권고시 처방하고 교육 시행</a:t>
            </a:r>
            <a:endParaRPr lang="en-US" altLang="ko-KR" sz="2400" dirty="0"/>
          </a:p>
          <a:p>
            <a:pPr marL="0" indent="0" fontAlgn="base">
              <a:buNone/>
            </a:pPr>
            <a:r>
              <a:rPr lang="en-US" altLang="ko-KR" sz="2400" dirty="0"/>
              <a:t>    2)</a:t>
            </a:r>
            <a:r>
              <a:rPr lang="ko-KR" altLang="en-US" sz="2400" dirty="0">
                <a:solidFill>
                  <a:srgbClr val="FF0000"/>
                </a:solidFill>
              </a:rPr>
              <a:t>올해부터 입원환자도 시행 가능하게 변경되어 </a:t>
            </a:r>
            <a:r>
              <a:rPr lang="ko-KR" altLang="en-US" sz="2400" dirty="0"/>
              <a:t>복막도관 삽입수술</a:t>
            </a:r>
            <a:r>
              <a:rPr lang="en-US" altLang="ko-KR" sz="2400" dirty="0"/>
              <a:t> </a:t>
            </a:r>
            <a:r>
              <a:rPr lang="ko-KR" altLang="en-US" sz="2400" dirty="0"/>
              <a:t>위해 </a:t>
            </a:r>
            <a:r>
              <a:rPr lang="ko-KR" altLang="en-US" sz="2400" dirty="0" err="1"/>
              <a:t>입원시</a:t>
            </a:r>
            <a:r>
              <a:rPr lang="ko-KR" altLang="en-US" sz="2400" dirty="0"/>
              <a:t> </a:t>
            </a:r>
            <a:endParaRPr lang="en-US" altLang="ko-KR" sz="2400" dirty="0"/>
          </a:p>
          <a:p>
            <a:pPr marL="0" indent="0" fontAlgn="base">
              <a:buNone/>
            </a:pPr>
            <a:r>
              <a:rPr lang="en-US" altLang="ko-KR" sz="2400" dirty="0"/>
              <a:t>        </a:t>
            </a:r>
            <a:r>
              <a:rPr lang="ko-KR" altLang="en-US" sz="2400" dirty="0"/>
              <a:t>수술 전날 복막투석 한번 더 설명하고 처방 가능</a:t>
            </a:r>
          </a:p>
        </p:txBody>
      </p:sp>
    </p:spTree>
    <p:extLst>
      <p:ext uri="{BB962C8B-B14F-4D97-AF65-F5344CB8AC3E}">
        <p14:creationId xmlns:p14="http://schemas.microsoft.com/office/powerpoint/2010/main" val="473682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4515290" cy="549746"/>
          </a:xfrm>
        </p:spPr>
        <p:txBody>
          <a:bodyPr/>
          <a:lstStyle/>
          <a:p>
            <a:r>
              <a:rPr lang="ko-KR" altLang="en-US" sz="3200" dirty="0"/>
              <a:t>현재 진행방식</a:t>
            </a:r>
            <a:endParaRPr sz="3200" dirty="0"/>
          </a:p>
        </p:txBody>
      </p:sp>
      <p:sp>
        <p:nvSpPr>
          <p:cNvPr id="6" name="내용 개체 틀 4"/>
          <p:cNvSpPr txBox="1">
            <a:spLocks/>
          </p:cNvSpPr>
          <p:nvPr/>
        </p:nvSpPr>
        <p:spPr>
          <a:xfrm>
            <a:off x="299356" y="980728"/>
            <a:ext cx="11593288" cy="51454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400" dirty="0" err="1"/>
              <a:t>교육상담료</a:t>
            </a:r>
            <a:r>
              <a:rPr lang="ko-KR" altLang="en-US" sz="2400" dirty="0"/>
              <a:t> </a:t>
            </a:r>
            <a:r>
              <a:rPr lang="en-US" altLang="ko-KR" sz="2400" dirty="0"/>
              <a:t>Ⅱ</a:t>
            </a:r>
          </a:p>
          <a:p>
            <a:pPr fontAlgn="base"/>
            <a:endParaRPr lang="en-US" altLang="ko-KR" sz="1200" dirty="0"/>
          </a:p>
          <a:p>
            <a:pPr marL="0" indent="0" fontAlgn="base">
              <a:buNone/>
            </a:pPr>
            <a:r>
              <a:rPr lang="ko-KR" altLang="en-US" sz="2400" dirty="0"/>
              <a:t> </a:t>
            </a:r>
            <a:r>
              <a:rPr lang="en-US" altLang="ko-KR" sz="2300" dirty="0"/>
              <a:t>- </a:t>
            </a:r>
            <a:r>
              <a:rPr lang="ko-KR" altLang="en-US" sz="2300" dirty="0"/>
              <a:t>병원자체의 </a:t>
            </a:r>
            <a:r>
              <a:rPr lang="en-US" altLang="ko-KR" sz="2300" dirty="0">
                <a:highlight>
                  <a:srgbClr val="FFFF00"/>
                </a:highlight>
              </a:rPr>
              <a:t>PD </a:t>
            </a:r>
            <a:r>
              <a:rPr lang="ko-KR" altLang="en-US" sz="2300" dirty="0">
                <a:highlight>
                  <a:srgbClr val="FFFF00"/>
                </a:highlight>
              </a:rPr>
              <a:t>신환교육 처방 </a:t>
            </a:r>
            <a:r>
              <a:rPr lang="en-US" altLang="ko-KR" sz="2300" dirty="0"/>
              <a:t>(AZ131)</a:t>
            </a:r>
            <a:r>
              <a:rPr lang="ko-KR" altLang="en-US" sz="2300" dirty="0"/>
              <a:t>과 같은날 처방 가능함</a:t>
            </a:r>
            <a:r>
              <a:rPr lang="en-US" altLang="ko-KR" sz="2300" dirty="0"/>
              <a:t>. </a:t>
            </a:r>
          </a:p>
          <a:p>
            <a:pPr marL="0" indent="0" fontAlgn="base">
              <a:buNone/>
            </a:pPr>
            <a:r>
              <a:rPr lang="en-US" altLang="ko-KR" sz="2300" dirty="0"/>
              <a:t>   (</a:t>
            </a:r>
            <a:r>
              <a:rPr lang="ko-KR" altLang="en-US" sz="2300" dirty="0"/>
              <a:t>현재 </a:t>
            </a:r>
            <a:r>
              <a:rPr lang="en-US" altLang="ko-KR" sz="2300" dirty="0"/>
              <a:t>PD </a:t>
            </a:r>
            <a:r>
              <a:rPr lang="ko-KR" altLang="en-US" sz="2300" dirty="0" err="1"/>
              <a:t>신환교육시</a:t>
            </a:r>
            <a:r>
              <a:rPr lang="ko-KR" altLang="en-US" sz="2300" dirty="0"/>
              <a:t> 병원자체처방 </a:t>
            </a:r>
            <a:r>
              <a:rPr lang="en-US" altLang="ko-KR" sz="2300" dirty="0"/>
              <a:t>+ </a:t>
            </a:r>
            <a:r>
              <a:rPr lang="ko-KR" altLang="en-US" sz="2300" dirty="0" err="1"/>
              <a:t>교육상담료</a:t>
            </a:r>
            <a:r>
              <a:rPr lang="en-US" altLang="ko-KR" sz="2300" dirty="0"/>
              <a:t>Ⅱ </a:t>
            </a:r>
            <a:r>
              <a:rPr lang="ko-KR" altLang="en-US" sz="2300" dirty="0"/>
              <a:t>같이 처방하고 있음</a:t>
            </a:r>
            <a:r>
              <a:rPr lang="en-US" altLang="ko-KR" sz="2300" dirty="0"/>
              <a:t>.) </a:t>
            </a:r>
          </a:p>
          <a:p>
            <a:pPr marL="0" indent="0" fontAlgn="base">
              <a:buNone/>
            </a:pPr>
            <a:endParaRPr lang="ko-KR" altLang="en-US" sz="2300" dirty="0"/>
          </a:p>
          <a:p>
            <a:pPr marL="0" indent="0" fontAlgn="base">
              <a:buNone/>
            </a:pPr>
            <a:r>
              <a:rPr lang="ko-KR" altLang="en-US" sz="2300" dirty="0"/>
              <a:t> </a:t>
            </a:r>
            <a:r>
              <a:rPr lang="en-US" altLang="ko-KR" sz="2300" dirty="0"/>
              <a:t>- </a:t>
            </a:r>
            <a:r>
              <a:rPr lang="ko-KR" altLang="en-US" sz="2300" dirty="0"/>
              <a:t>복막투석 환자 매달</a:t>
            </a:r>
            <a:r>
              <a:rPr lang="en-US" altLang="ko-KR" sz="2300" dirty="0"/>
              <a:t> </a:t>
            </a:r>
            <a:r>
              <a:rPr lang="ko-KR" altLang="en-US" sz="2300" dirty="0"/>
              <a:t>외래 </a:t>
            </a:r>
            <a:r>
              <a:rPr lang="ko-KR" altLang="en-US" sz="2300" dirty="0" err="1"/>
              <a:t>내원</a:t>
            </a:r>
            <a:r>
              <a:rPr lang="ko-KR" altLang="en-US" sz="2300" dirty="0"/>
              <a:t> 시 처방하고 </a:t>
            </a:r>
            <a:r>
              <a:rPr lang="en-US" altLang="ko-KR" sz="2300" dirty="0"/>
              <a:t>20</a:t>
            </a:r>
            <a:r>
              <a:rPr lang="ko-KR" altLang="en-US" sz="2300" dirty="0"/>
              <a:t>분 이상 교육 시행</a:t>
            </a:r>
          </a:p>
          <a:p>
            <a:pPr marL="0" indent="0" fontAlgn="base">
              <a:buNone/>
            </a:pPr>
            <a:r>
              <a:rPr lang="ko-KR" altLang="en-US" sz="2300" dirty="0"/>
              <a:t> </a:t>
            </a:r>
            <a:r>
              <a:rPr lang="en-US" altLang="ko-KR" sz="2300" dirty="0"/>
              <a:t>- </a:t>
            </a:r>
            <a:r>
              <a:rPr lang="ko-KR" altLang="en-US" sz="2300" dirty="0">
                <a:solidFill>
                  <a:srgbClr val="FF0000"/>
                </a:solidFill>
              </a:rPr>
              <a:t>외래</a:t>
            </a:r>
            <a:r>
              <a:rPr lang="en-US" altLang="ko-KR" sz="2300" dirty="0"/>
              <a:t>:</a:t>
            </a:r>
            <a:r>
              <a:rPr lang="ko-KR" altLang="en-US" sz="2300" dirty="0"/>
              <a:t> 검사결과 설명</a:t>
            </a:r>
            <a:r>
              <a:rPr lang="en-US" altLang="ko-KR" sz="2300" dirty="0"/>
              <a:t>, </a:t>
            </a:r>
            <a:r>
              <a:rPr lang="ko-KR" altLang="en-US" sz="2300" dirty="0"/>
              <a:t>식이요법 교육</a:t>
            </a:r>
            <a:r>
              <a:rPr lang="en-US" altLang="ko-KR" sz="2300" dirty="0"/>
              <a:t>, </a:t>
            </a:r>
            <a:r>
              <a:rPr lang="ko-KR" altLang="en-US" sz="2300" dirty="0"/>
              <a:t>출구관리 교육</a:t>
            </a:r>
            <a:r>
              <a:rPr lang="en-US" altLang="ko-KR" sz="2300" dirty="0"/>
              <a:t>, </a:t>
            </a:r>
            <a:r>
              <a:rPr lang="ko-KR" altLang="en-US" sz="2300" dirty="0"/>
              <a:t>투석에 대한 상담하는 경우 모두 처방 </a:t>
            </a:r>
          </a:p>
          <a:p>
            <a:pPr marL="0" indent="0" fontAlgn="base">
              <a:buNone/>
            </a:pPr>
            <a:r>
              <a:rPr lang="en-US" altLang="ko-KR" sz="2300" dirty="0"/>
              <a:t>             </a:t>
            </a:r>
            <a:r>
              <a:rPr lang="en-US" altLang="ko-KR" sz="2300" dirty="0">
                <a:highlight>
                  <a:srgbClr val="FFFF00"/>
                </a:highlight>
              </a:rPr>
              <a:t>PET </a:t>
            </a:r>
            <a:r>
              <a:rPr lang="ko-KR" altLang="en-US" sz="2300" dirty="0" err="1">
                <a:highlight>
                  <a:srgbClr val="FFFF00"/>
                </a:highlight>
              </a:rPr>
              <a:t>시행시</a:t>
            </a:r>
            <a:r>
              <a:rPr lang="ko-KR" altLang="en-US" sz="2300" dirty="0">
                <a:highlight>
                  <a:srgbClr val="FFFF00"/>
                </a:highlight>
              </a:rPr>
              <a:t> </a:t>
            </a:r>
            <a:r>
              <a:rPr lang="ko-KR" altLang="en-US" sz="2300" dirty="0"/>
              <a:t>환자와 상담시간이 충분히 확보되므로 </a:t>
            </a:r>
            <a:r>
              <a:rPr lang="en-US" altLang="ko-KR" sz="2300" dirty="0"/>
              <a:t>PET </a:t>
            </a:r>
            <a:r>
              <a:rPr lang="ko-KR" altLang="en-US" sz="2300" dirty="0"/>
              <a:t>시행시에도 처방하고 시행함</a:t>
            </a:r>
            <a:r>
              <a:rPr lang="en-US" altLang="ko-KR" sz="2300" dirty="0"/>
              <a:t>.</a:t>
            </a:r>
          </a:p>
          <a:p>
            <a:pPr marL="0" indent="0" fontAlgn="base">
              <a:buNone/>
            </a:pPr>
            <a:endParaRPr lang="ko-KR" altLang="en-US" sz="2300" dirty="0"/>
          </a:p>
          <a:p>
            <a:pPr marL="0" indent="0" fontAlgn="base">
              <a:buNone/>
            </a:pPr>
            <a:r>
              <a:rPr lang="ko-KR" altLang="en-US" sz="2300" dirty="0"/>
              <a:t> </a:t>
            </a:r>
            <a:r>
              <a:rPr lang="en-US" altLang="ko-KR" sz="2300" dirty="0"/>
              <a:t>- </a:t>
            </a:r>
            <a:r>
              <a:rPr lang="ko-KR" altLang="en-US" sz="2300" dirty="0">
                <a:solidFill>
                  <a:srgbClr val="FF0000"/>
                </a:solidFill>
              </a:rPr>
              <a:t>입원</a:t>
            </a:r>
            <a:r>
              <a:rPr lang="en-US" altLang="ko-KR" sz="2300" dirty="0"/>
              <a:t>:</a:t>
            </a:r>
            <a:r>
              <a:rPr lang="ko-KR" altLang="en-US" sz="2300" dirty="0"/>
              <a:t> </a:t>
            </a:r>
            <a:r>
              <a:rPr lang="en-US" altLang="ko-KR" sz="2300" dirty="0"/>
              <a:t>PA</a:t>
            </a:r>
            <a:r>
              <a:rPr lang="ko-KR" altLang="en-US" sz="2300" dirty="0"/>
              <a:t>가 복막투석 환자가 </a:t>
            </a:r>
            <a:r>
              <a:rPr lang="ko-KR" altLang="en-US" sz="2300" dirty="0">
                <a:highlight>
                  <a:srgbClr val="FFFF00"/>
                </a:highlight>
              </a:rPr>
              <a:t>입원한 원인에 따른 교육을 </a:t>
            </a:r>
            <a:r>
              <a:rPr lang="ko-KR" altLang="en-US" sz="2300" dirty="0" err="1">
                <a:highlight>
                  <a:srgbClr val="FFFF00"/>
                </a:highlight>
              </a:rPr>
              <a:t>시행후</a:t>
            </a:r>
            <a:r>
              <a:rPr lang="ko-KR" altLang="en-US" sz="2300" dirty="0">
                <a:highlight>
                  <a:srgbClr val="FFFF00"/>
                </a:highlight>
              </a:rPr>
              <a:t> 처방 </a:t>
            </a:r>
            <a:r>
              <a:rPr lang="ko-KR" altLang="en-US" sz="2300" dirty="0"/>
              <a:t>가능</a:t>
            </a:r>
            <a:endParaRPr lang="en-US" altLang="ko-KR" sz="2300" dirty="0"/>
          </a:p>
          <a:p>
            <a:pPr marL="0" indent="0" fontAlgn="base">
              <a:buNone/>
            </a:pPr>
            <a:r>
              <a:rPr lang="en-US" altLang="ko-KR" sz="2300" dirty="0"/>
              <a:t>   (</a:t>
            </a:r>
            <a:r>
              <a:rPr lang="ko-KR" altLang="en-US" sz="2300" dirty="0"/>
              <a:t>복막염 환자의 경우 복막염에 대한 교육</a:t>
            </a:r>
            <a:r>
              <a:rPr lang="en-US" altLang="ko-KR" sz="2300" dirty="0"/>
              <a:t>,</a:t>
            </a:r>
            <a:r>
              <a:rPr lang="ko-KR" altLang="en-US" sz="2300" dirty="0"/>
              <a:t> </a:t>
            </a:r>
            <a:r>
              <a:rPr lang="en-US" altLang="ko-KR" sz="2300" dirty="0"/>
              <a:t>anti mix </a:t>
            </a:r>
            <a:r>
              <a:rPr lang="ko-KR" altLang="en-US" sz="2300" dirty="0" err="1"/>
              <a:t>교육후</a:t>
            </a:r>
            <a:r>
              <a:rPr lang="ko-KR" altLang="en-US" sz="2300" dirty="0"/>
              <a:t> 처방</a:t>
            </a:r>
            <a:r>
              <a:rPr lang="en-US" altLang="ko-KR" sz="2300" dirty="0"/>
              <a:t>, </a:t>
            </a:r>
          </a:p>
          <a:p>
            <a:pPr marL="0" indent="0" fontAlgn="base">
              <a:buNone/>
            </a:pPr>
            <a:r>
              <a:rPr lang="en-US" altLang="ko-KR" sz="2300" dirty="0"/>
              <a:t>     </a:t>
            </a:r>
            <a:r>
              <a:rPr lang="ko-KR" altLang="en-US" sz="2300" dirty="0"/>
              <a:t>부종으로 입원한 경우 식이요법 교육 및 투석시간 조정</a:t>
            </a:r>
            <a:r>
              <a:rPr lang="en-US" altLang="ko-KR" sz="2300" dirty="0"/>
              <a:t>, </a:t>
            </a:r>
            <a:r>
              <a:rPr lang="ko-KR" altLang="en-US" sz="2300" dirty="0" err="1"/>
              <a:t>방법등</a:t>
            </a:r>
            <a:r>
              <a:rPr lang="ko-KR" altLang="en-US" sz="2300" dirty="0"/>
              <a:t> 다시 교육하고 처방</a:t>
            </a:r>
            <a:r>
              <a:rPr lang="en-US" altLang="ko-KR" sz="2300" dirty="0"/>
              <a:t>, </a:t>
            </a:r>
          </a:p>
          <a:p>
            <a:pPr marL="0" indent="0" fontAlgn="base">
              <a:buNone/>
            </a:pPr>
            <a:r>
              <a:rPr lang="en-US" altLang="ko-KR" sz="2300" dirty="0"/>
              <a:t>     </a:t>
            </a:r>
            <a:r>
              <a:rPr lang="ko-KR" altLang="en-US" sz="2300" dirty="0"/>
              <a:t>출구염증으로 </a:t>
            </a:r>
            <a:r>
              <a:rPr lang="ko-KR" altLang="en-US" sz="2300" dirty="0" err="1"/>
              <a:t>입원시</a:t>
            </a:r>
            <a:r>
              <a:rPr lang="ko-KR" altLang="en-US" sz="2300" dirty="0"/>
              <a:t> 출구관리 교육을 다시 시행하고 처방</a:t>
            </a:r>
            <a:r>
              <a:rPr lang="en-US" altLang="ko-KR" sz="2300" dirty="0"/>
              <a:t>)</a:t>
            </a:r>
            <a:endParaRPr lang="ko-KR" altLang="en-US" sz="2300" dirty="0"/>
          </a:p>
          <a:p>
            <a:pPr fontAlgn="base"/>
            <a:endParaRPr lang="en-US" altLang="ko-KR" sz="2300" dirty="0"/>
          </a:p>
        </p:txBody>
      </p:sp>
    </p:spTree>
    <p:extLst>
      <p:ext uri="{BB962C8B-B14F-4D97-AF65-F5344CB8AC3E}">
        <p14:creationId xmlns:p14="http://schemas.microsoft.com/office/powerpoint/2010/main" val="231030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5739426" cy="549746"/>
          </a:xfrm>
        </p:spPr>
        <p:txBody>
          <a:bodyPr/>
          <a:lstStyle/>
          <a:p>
            <a:r>
              <a:rPr lang="ko-KR" altLang="en-US" sz="3200" dirty="0"/>
              <a:t>유의사항 및 현재 진행방식</a:t>
            </a:r>
            <a:endParaRPr sz="3200" dirty="0"/>
          </a:p>
        </p:txBody>
      </p:sp>
      <p:sp>
        <p:nvSpPr>
          <p:cNvPr id="6" name="내용 개체 틀 4"/>
          <p:cNvSpPr txBox="1">
            <a:spLocks/>
          </p:cNvSpPr>
          <p:nvPr/>
        </p:nvSpPr>
        <p:spPr>
          <a:xfrm>
            <a:off x="609600" y="980729"/>
            <a:ext cx="10972800" cy="51454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400" dirty="0" err="1"/>
              <a:t>환자관리료</a:t>
            </a:r>
            <a:r>
              <a:rPr lang="ko-KR" altLang="en-US" sz="2400" dirty="0"/>
              <a:t> </a:t>
            </a:r>
            <a:r>
              <a:rPr lang="en-US" altLang="ko-KR" sz="2400" dirty="0"/>
              <a:t>***</a:t>
            </a:r>
          </a:p>
          <a:p>
            <a:pPr fontAlgn="base"/>
            <a:endParaRPr lang="en-US" altLang="ko-KR" sz="2400" dirty="0"/>
          </a:p>
          <a:p>
            <a:pPr fontAlgn="base">
              <a:buFontTx/>
              <a:buChar char="-"/>
            </a:pPr>
            <a:r>
              <a:rPr lang="ko-KR" altLang="en-US" sz="2400" dirty="0"/>
              <a:t>현재 본원은 전화로 진행함</a:t>
            </a:r>
            <a:r>
              <a:rPr lang="en-US" altLang="ko-KR" sz="2400" dirty="0"/>
              <a:t>.</a:t>
            </a:r>
          </a:p>
          <a:p>
            <a:pPr fontAlgn="base">
              <a:buFontTx/>
              <a:buChar char="-"/>
            </a:pPr>
            <a:r>
              <a:rPr lang="ko-KR" altLang="en-US" sz="2400" dirty="0"/>
              <a:t>문자의 경우 양방향 소통이 </a:t>
            </a:r>
            <a:r>
              <a:rPr lang="ko-KR" altLang="en-US" sz="2400" dirty="0" err="1"/>
              <a:t>되어야함</a:t>
            </a:r>
            <a:r>
              <a:rPr lang="en-US" altLang="ko-KR" sz="2400" dirty="0"/>
              <a:t>…</a:t>
            </a:r>
            <a:endParaRPr lang="ko-KR" altLang="en-US" sz="2400" dirty="0"/>
          </a:p>
          <a:p>
            <a:pPr marL="0" indent="0" fontAlgn="base">
              <a:buNone/>
            </a:pPr>
            <a:r>
              <a:rPr lang="en-US" altLang="ko-KR" sz="2400" dirty="0"/>
              <a:t>-  CAPD </a:t>
            </a:r>
            <a:r>
              <a:rPr lang="ko-KR" altLang="en-US" sz="2400" dirty="0"/>
              <a:t>환자의 경우 월 </a:t>
            </a:r>
            <a:r>
              <a:rPr lang="en-US" altLang="ko-KR" sz="2400" dirty="0"/>
              <a:t>2</a:t>
            </a:r>
            <a:r>
              <a:rPr lang="ko-KR" altLang="en-US" sz="2400" dirty="0"/>
              <a:t>회</a:t>
            </a:r>
            <a:r>
              <a:rPr lang="en-US" altLang="ko-KR" sz="2400" dirty="0"/>
              <a:t>, APD </a:t>
            </a:r>
            <a:r>
              <a:rPr lang="ko-KR" altLang="en-US" sz="2400" dirty="0"/>
              <a:t>환자의 경우 전산으로 데이터가 넘어오는 환자는</a:t>
            </a:r>
            <a:endParaRPr lang="en-US" altLang="ko-KR" sz="2400" dirty="0"/>
          </a:p>
          <a:p>
            <a:pPr marL="0" indent="0" fontAlgn="base">
              <a:buNone/>
            </a:pPr>
            <a:r>
              <a:rPr lang="en-US" altLang="ko-KR" sz="2400" dirty="0"/>
              <a:t>    </a:t>
            </a:r>
            <a:r>
              <a:rPr lang="ko-KR" altLang="en-US" sz="2400" dirty="0"/>
              <a:t>월 </a:t>
            </a:r>
            <a:r>
              <a:rPr lang="en-US" altLang="ko-KR" sz="2400" dirty="0"/>
              <a:t>1</a:t>
            </a:r>
            <a:r>
              <a:rPr lang="ko-KR" altLang="en-US" sz="2400" dirty="0"/>
              <a:t>회</a:t>
            </a:r>
            <a:r>
              <a:rPr lang="en-US" altLang="ko-KR" sz="2400" dirty="0"/>
              <a:t>, </a:t>
            </a:r>
            <a:r>
              <a:rPr lang="ko-KR" altLang="en-US" sz="2400" dirty="0"/>
              <a:t>넘어오지 않는 환자는 월 </a:t>
            </a:r>
            <a:r>
              <a:rPr lang="en-US" altLang="ko-KR" sz="2400" dirty="0"/>
              <a:t>2</a:t>
            </a:r>
            <a:r>
              <a:rPr lang="ko-KR" altLang="en-US" sz="2400" dirty="0"/>
              <a:t>회 통화하고 처방</a:t>
            </a:r>
            <a:endParaRPr lang="en-US" altLang="ko-KR" sz="2400" dirty="0"/>
          </a:p>
          <a:p>
            <a:pPr marL="0" indent="0" fontAlgn="base">
              <a:buNone/>
            </a:pPr>
            <a:r>
              <a:rPr lang="en-US" altLang="ko-KR" sz="2400" dirty="0"/>
              <a:t>-  </a:t>
            </a:r>
            <a:r>
              <a:rPr lang="ko-KR" altLang="en-US" sz="2400" dirty="0"/>
              <a:t>환자가 </a:t>
            </a:r>
            <a:r>
              <a:rPr lang="ko-KR" altLang="en-US" sz="2400" dirty="0">
                <a:highlight>
                  <a:srgbClr val="FFFF00"/>
                </a:highlight>
              </a:rPr>
              <a:t>문의전화 오는 경우도 재택으로 연계해서 재택 체크사항 확인 후 시행중임</a:t>
            </a:r>
            <a:r>
              <a:rPr lang="en-US" altLang="ko-KR" sz="2400" dirty="0"/>
              <a:t>. </a:t>
            </a:r>
            <a:r>
              <a:rPr lang="ko-KR" altLang="en-US" sz="2400" dirty="0"/>
              <a:t> </a:t>
            </a:r>
          </a:p>
          <a:p>
            <a:pPr fontAlgn="base">
              <a:buFontTx/>
              <a:buChar char="-"/>
            </a:pPr>
            <a:r>
              <a:rPr lang="en-US" altLang="ko-KR" sz="2400" dirty="0" err="1"/>
              <a:t>Vantive</a:t>
            </a:r>
            <a:r>
              <a:rPr lang="en-US" altLang="ko-KR" sz="2400" dirty="0"/>
              <a:t> MYPD </a:t>
            </a:r>
            <a:r>
              <a:rPr lang="ko-KR" altLang="en-US" sz="2400" dirty="0" err="1"/>
              <a:t>어플</a:t>
            </a:r>
            <a:r>
              <a:rPr lang="ko-KR" altLang="en-US" sz="2400" dirty="0"/>
              <a:t> 사용하는 환자의 경우 수첩기록</a:t>
            </a:r>
            <a:r>
              <a:rPr lang="en-US" altLang="ko-KR" sz="2400" dirty="0"/>
              <a:t>, </a:t>
            </a:r>
            <a:r>
              <a:rPr lang="ko-KR" altLang="en-US" sz="2400" dirty="0"/>
              <a:t>배액 등을 사진을 찍어서</a:t>
            </a:r>
            <a:endParaRPr lang="en-US" altLang="ko-KR" sz="2400" dirty="0"/>
          </a:p>
          <a:p>
            <a:pPr marL="0" indent="0" fontAlgn="base">
              <a:buNone/>
            </a:pPr>
            <a:r>
              <a:rPr lang="ko-KR" altLang="en-US" sz="2400" dirty="0"/>
              <a:t>    </a:t>
            </a:r>
            <a:r>
              <a:rPr lang="ko-KR" altLang="en-US" sz="2400" dirty="0" err="1"/>
              <a:t>어플에</a:t>
            </a:r>
            <a:r>
              <a:rPr lang="ko-KR" altLang="en-US" sz="2400" dirty="0"/>
              <a:t> 올리도록 하여 편하게 확인 가능하도록 하고 있음</a:t>
            </a:r>
            <a:r>
              <a:rPr lang="en-US" altLang="ko-KR" sz="2400" dirty="0"/>
              <a:t>. </a:t>
            </a:r>
            <a:endParaRPr lang="ko-KR" altLang="en-US" sz="2400" dirty="0"/>
          </a:p>
          <a:p>
            <a:pPr marL="0" indent="0" fontAlgn="base">
              <a:buNone/>
            </a:pP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3382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C35D56-E538-0AC6-16B4-D4C7B31D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564904"/>
            <a:ext cx="10972800" cy="1143000"/>
          </a:xfrm>
        </p:spPr>
        <p:txBody>
          <a:bodyPr/>
          <a:lstStyle/>
          <a:p>
            <a:r>
              <a:rPr lang="ko-KR" altLang="en-US" dirty="0"/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3678476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4371274" cy="549746"/>
          </a:xfrm>
        </p:spPr>
        <p:txBody>
          <a:bodyPr/>
          <a:lstStyle/>
          <a:p>
            <a:r>
              <a:rPr lang="ko-KR" altLang="en-US" sz="3200" dirty="0"/>
              <a:t>야간대응체계 구축</a:t>
            </a:r>
            <a:endParaRPr sz="32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/>
          <a:srcRect t="5731" r="44094" b="3449"/>
          <a:stretch/>
        </p:blipFill>
        <p:spPr>
          <a:xfrm>
            <a:off x="1199456" y="692696"/>
            <a:ext cx="792088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8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5739426" cy="549746"/>
          </a:xfrm>
        </p:spPr>
        <p:txBody>
          <a:bodyPr/>
          <a:lstStyle/>
          <a:p>
            <a:r>
              <a:rPr lang="ko-KR" altLang="en-US" sz="3200" dirty="0"/>
              <a:t>유의사항 및 현재 진행방식</a:t>
            </a:r>
            <a:endParaRPr sz="32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86F8FE-CA2C-0557-3BB7-45D7224E8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0" b="57470"/>
          <a:stretch>
            <a:fillRect/>
          </a:stretch>
        </p:blipFill>
        <p:spPr>
          <a:xfrm>
            <a:off x="623392" y="692696"/>
            <a:ext cx="10657184" cy="59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8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6" cy="164411"/>
          </a:xfrm>
          <a:prstGeom prst="rect">
            <a:avLst/>
          </a:prstGeom>
          <a:solidFill>
            <a:srgbClr val="12324A"/>
          </a:solidFill>
          <a:ln w="12700">
            <a:solidFill>
              <a:srgbClr val="12324A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4"/>
          <p:cNvSpPr/>
          <p:nvPr/>
        </p:nvSpPr>
        <p:spPr>
          <a:xfrm>
            <a:off x="11475720" y="6400800"/>
            <a:ext cx="2743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7A8791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5839003-A156-6817-A3AD-AE4531F8229F}"/>
              </a:ext>
            </a:extLst>
          </p:cNvPr>
          <p:cNvGrpSpPr/>
          <p:nvPr/>
        </p:nvGrpSpPr>
        <p:grpSpPr>
          <a:xfrm>
            <a:off x="335360" y="764704"/>
            <a:ext cx="5626164" cy="2124479"/>
            <a:chOff x="500591" y="377616"/>
            <a:chExt cx="5287113" cy="198458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2E2C984-7D96-B764-57C9-BDCB606B2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1378"/>
            <a:stretch>
              <a:fillRect/>
            </a:stretch>
          </p:blipFill>
          <p:spPr>
            <a:xfrm>
              <a:off x="500591" y="377616"/>
              <a:ext cx="5287113" cy="1298784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04F10638-BFBD-429A-5037-192EA0D7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9410"/>
            <a:stretch>
              <a:fillRect/>
            </a:stretch>
          </p:blipFill>
          <p:spPr>
            <a:xfrm>
              <a:off x="500591" y="1669790"/>
              <a:ext cx="5287113" cy="692410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C2CB710-9A87-CFB4-CB60-030672B6A659}"/>
              </a:ext>
            </a:extLst>
          </p:cNvPr>
          <p:cNvGrpSpPr/>
          <p:nvPr/>
        </p:nvGrpSpPr>
        <p:grpSpPr>
          <a:xfrm>
            <a:off x="335360" y="3052610"/>
            <a:ext cx="5656576" cy="1984314"/>
            <a:chOff x="6434348" y="356151"/>
            <a:chExt cx="5315692" cy="1853649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9053D120-A968-8A7C-18FE-7C99AC63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63922"/>
            <a:stretch>
              <a:fillRect/>
            </a:stretch>
          </p:blipFill>
          <p:spPr>
            <a:xfrm>
              <a:off x="6434348" y="356151"/>
              <a:ext cx="5315692" cy="1134193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A1AA529B-9628-812A-B5AA-6E0ADD84D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8965" b="16796"/>
            <a:stretch>
              <a:fillRect/>
            </a:stretch>
          </p:blipFill>
          <p:spPr>
            <a:xfrm>
              <a:off x="6434348" y="1447800"/>
              <a:ext cx="5315692" cy="762000"/>
            </a:xfrm>
            <a:prstGeom prst="rect">
              <a:avLst/>
            </a:prstGeom>
          </p:spPr>
        </p:pic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D87D7DF-BBC2-DBF3-CB6E-53F9C55E4266}"/>
              </a:ext>
            </a:extLst>
          </p:cNvPr>
          <p:cNvSpPr/>
          <p:nvPr/>
        </p:nvSpPr>
        <p:spPr>
          <a:xfrm>
            <a:off x="4792121" y="4400466"/>
            <a:ext cx="1042042" cy="636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6C72C5F-2DB3-FCCF-77FB-D46F2033D094}"/>
              </a:ext>
            </a:extLst>
          </p:cNvPr>
          <p:cNvSpPr/>
          <p:nvPr/>
        </p:nvSpPr>
        <p:spPr>
          <a:xfrm>
            <a:off x="4727848" y="2390968"/>
            <a:ext cx="1152128" cy="534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9DD00B-B7B5-A2DB-73CA-EA57FC07BD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80" b="57470"/>
          <a:stretch>
            <a:fillRect/>
          </a:stretch>
        </p:blipFill>
        <p:spPr>
          <a:xfrm>
            <a:off x="6312026" y="1459872"/>
            <a:ext cx="5947471" cy="33050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C:\Users\hallym\Documents\카카오톡 받은 파일\KakaoTalk_20260220_1256286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240863"/>
            <a:ext cx="11856640" cy="6617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9BE88-5699-EC04-7EBB-41ACA06AF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B1A0-CA22-AB9A-299E-F9166753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474" y="0"/>
            <a:ext cx="5739426" cy="549746"/>
          </a:xfrm>
        </p:spPr>
        <p:txBody>
          <a:bodyPr/>
          <a:lstStyle/>
          <a:p>
            <a:r>
              <a:rPr lang="ko-KR" altLang="en-US" sz="3200" dirty="0"/>
              <a:t>유의사항 및 현재 진행방식</a:t>
            </a:r>
            <a:endParaRPr sz="32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89DCD9-18FC-B546-2DFE-C43DA77CF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224" b="5911"/>
          <a:stretch/>
        </p:blipFill>
        <p:spPr>
          <a:xfrm>
            <a:off x="335360" y="692696"/>
            <a:ext cx="5544616" cy="5184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D863CF-21BD-2347-8424-BCA139CD5633}"/>
              </a:ext>
            </a:extLst>
          </p:cNvPr>
          <p:cNvSpPr txBox="1"/>
          <p:nvPr/>
        </p:nvSpPr>
        <p:spPr>
          <a:xfrm>
            <a:off x="335360" y="602022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/>
              <a:t>환자 </a:t>
            </a:r>
            <a:r>
              <a:rPr lang="en-US" altLang="ko-KR" dirty="0"/>
              <a:t>1</a:t>
            </a:r>
            <a:r>
              <a:rPr lang="ko-KR" altLang="en-US" dirty="0"/>
              <a:t>명당 </a:t>
            </a:r>
            <a:r>
              <a:rPr lang="en-US" altLang="ko-KR" dirty="0"/>
              <a:t>12</a:t>
            </a:r>
            <a:r>
              <a:rPr lang="ko-KR" altLang="en-US" dirty="0"/>
              <a:t>개월 다 참여 시 최소 </a:t>
            </a:r>
            <a:r>
              <a:rPr lang="en-US" altLang="ko-KR" dirty="0"/>
              <a:t>3</a:t>
            </a:r>
            <a:r>
              <a:rPr lang="ko-KR" altLang="en-US" dirty="0"/>
              <a:t>번의교육시행이 필요함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2F91335A-C4CE-C9F7-085F-AD3F9F0F0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987697"/>
              </p:ext>
            </p:extLst>
          </p:nvPr>
        </p:nvGraphicFramePr>
        <p:xfrm>
          <a:off x="6096000" y="980728"/>
          <a:ext cx="5976664" cy="352502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1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8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aseline="0" dirty="0">
                          <a:latin typeface="+mn-lt"/>
                        </a:rPr>
                        <a:t> </a:t>
                      </a:r>
                      <a:r>
                        <a:rPr lang="ko-KR" altLang="en-US" sz="1800" baseline="0" dirty="0">
                          <a:latin typeface="+mn-lt"/>
                        </a:rPr>
                        <a:t>실시</a:t>
                      </a:r>
                      <a:r>
                        <a:rPr lang="en-US" sz="1800" baseline="0" dirty="0">
                          <a:latin typeface="+mn-lt"/>
                        </a:rPr>
                        <a:t> </a:t>
                      </a:r>
                      <a:r>
                        <a:rPr lang="ko-KR" altLang="en-US" sz="1800" baseline="0" dirty="0">
                          <a:latin typeface="+mn-lt"/>
                        </a:rPr>
                        <a:t>인력</a:t>
                      </a:r>
                      <a:endParaRPr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실시 대상</a:t>
                      </a:r>
                      <a:endParaRPr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1800" dirty="0">
                          <a:latin typeface="+mn-lt"/>
                        </a:rPr>
                        <a:t>Ⅰ (IB510)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의사</a:t>
                      </a:r>
                      <a:r>
                        <a:rPr lang="en-US" altLang="ko-KR" sz="1800" dirty="0">
                          <a:latin typeface="+mn-lt"/>
                        </a:rPr>
                        <a:t>(</a:t>
                      </a:r>
                      <a:r>
                        <a:rPr lang="ko-KR" altLang="en-US" sz="1800" dirty="0">
                          <a:latin typeface="+mn-lt"/>
                        </a:rPr>
                        <a:t>전문의</a:t>
                      </a:r>
                      <a:r>
                        <a:rPr lang="en-US" altLang="ko-KR" sz="1800" dirty="0">
                          <a:latin typeface="+mn-lt"/>
                        </a:rPr>
                        <a:t>)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>
                          <a:solidFill>
                            <a:srgbClr val="FF0000"/>
                          </a:solidFill>
                          <a:latin typeface="+mn-lt"/>
                        </a:rPr>
                        <a:t>외래</a:t>
                      </a:r>
                      <a:r>
                        <a:rPr lang="ko-KR" altLang="en-US" sz="1800" baseline="0" dirty="0">
                          <a:latin typeface="+mn-lt"/>
                        </a:rPr>
                        <a:t> 내원 </a:t>
                      </a:r>
                      <a:endParaRPr lang="en-US" altLang="ko-KR" sz="1800" baseline="0" dirty="0"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baseline="0" dirty="0">
                          <a:latin typeface="+mn-lt"/>
                        </a:rPr>
                        <a:t>환자</a:t>
                      </a:r>
                      <a:endParaRPr lang="en-US" altLang="ko-KR" sz="18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8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1800" dirty="0">
                          <a:latin typeface="+mn-lt"/>
                        </a:rPr>
                        <a:t>Ⅰ(IB511)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dirty="0">
                          <a:latin typeface="+mn-lt"/>
                        </a:rPr>
                        <a:t>(</a:t>
                      </a:r>
                      <a:r>
                        <a:rPr lang="ko-KR" altLang="en-US" sz="1800" dirty="0">
                          <a:latin typeface="+mn-lt"/>
                        </a:rPr>
                        <a:t>투석 유형 확정을 위한 </a:t>
                      </a:r>
                      <a:r>
                        <a:rPr lang="ko-KR" altLang="en-US" sz="18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180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의사</a:t>
                      </a:r>
                      <a:r>
                        <a:rPr lang="en-US" altLang="ko-KR" sz="1800" dirty="0">
                          <a:latin typeface="+mn-lt"/>
                        </a:rPr>
                        <a:t>(</a:t>
                      </a:r>
                      <a:r>
                        <a:rPr lang="ko-KR" altLang="en-US" sz="1800" dirty="0">
                          <a:latin typeface="+mn-lt"/>
                        </a:rPr>
                        <a:t>전문의</a:t>
                      </a:r>
                      <a:r>
                        <a:rPr lang="en-US" altLang="ko-KR" sz="1800" dirty="0">
                          <a:latin typeface="+mn-lt"/>
                        </a:rPr>
                        <a:t>)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입원</a:t>
                      </a:r>
                      <a:r>
                        <a:rPr lang="en-US" altLang="ko-KR" sz="1800" dirty="0">
                          <a:latin typeface="+mn-lt"/>
                        </a:rPr>
                        <a:t>, </a:t>
                      </a:r>
                      <a:r>
                        <a:rPr lang="ko-KR" altLang="en-US" sz="1800" dirty="0">
                          <a:latin typeface="+mn-lt"/>
                        </a:rPr>
                        <a:t>외래 </a:t>
                      </a:r>
                      <a:endParaRPr lang="en-US" altLang="ko-KR" sz="1800" dirty="0">
                        <a:latin typeface="+mn-lt"/>
                      </a:endParaRPr>
                    </a:p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내원 환자</a:t>
                      </a:r>
                      <a:endParaRPr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8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1800" dirty="0">
                          <a:latin typeface="+mn-lt"/>
                        </a:rPr>
                        <a:t>Ⅱ (IB520)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의사</a:t>
                      </a:r>
                      <a:r>
                        <a:rPr lang="en-US" altLang="ko-KR" sz="1800" dirty="0">
                          <a:latin typeface="+mn-lt"/>
                        </a:rPr>
                        <a:t>(</a:t>
                      </a:r>
                      <a:r>
                        <a:rPr lang="ko-KR" altLang="en-US" sz="1800" dirty="0">
                          <a:latin typeface="+mn-lt"/>
                        </a:rPr>
                        <a:t>전문의</a:t>
                      </a:r>
                      <a:r>
                        <a:rPr lang="en-US" altLang="ko-KR" sz="1800" dirty="0">
                          <a:latin typeface="+mn-lt"/>
                        </a:rPr>
                        <a:t>),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800" dirty="0">
                          <a:latin typeface="+mn-lt"/>
                        </a:rPr>
                        <a:t>간호사</a:t>
                      </a:r>
                      <a:r>
                        <a:rPr lang="en-US" altLang="ko-KR" sz="1800" dirty="0">
                          <a:latin typeface="+mn-lt"/>
                        </a:rPr>
                        <a:t>(</a:t>
                      </a:r>
                      <a:r>
                        <a:rPr lang="ko-KR" altLang="en-US" sz="1800" dirty="0">
                          <a:latin typeface="+mn-lt"/>
                        </a:rPr>
                        <a:t>해당실무 </a:t>
                      </a:r>
                      <a:r>
                        <a:rPr lang="en-US" altLang="ko-KR" sz="1800" dirty="0">
                          <a:latin typeface="+mn-lt"/>
                        </a:rPr>
                        <a:t>3</a:t>
                      </a:r>
                      <a:r>
                        <a:rPr lang="ko-KR" altLang="en-US" sz="1800" dirty="0" err="1">
                          <a:latin typeface="+mn-lt"/>
                        </a:rPr>
                        <a:t>년이상</a:t>
                      </a:r>
                      <a:r>
                        <a:rPr lang="en-US" altLang="ko-KR" sz="1800" dirty="0">
                          <a:latin typeface="+mn-lt"/>
                        </a:rPr>
                        <a:t>)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solidFill>
                            <a:srgbClr val="FF0000"/>
                          </a:solidFill>
                          <a:latin typeface="+mn-lt"/>
                        </a:rPr>
                        <a:t>입원</a:t>
                      </a:r>
                      <a:r>
                        <a:rPr lang="en-US" altLang="ko-KR" sz="1800" dirty="0">
                          <a:solidFill>
                            <a:srgbClr val="FF0000"/>
                          </a:solidFill>
                          <a:latin typeface="+mn-lt"/>
                        </a:rPr>
                        <a:t>, </a:t>
                      </a:r>
                      <a:r>
                        <a:rPr lang="ko-KR" altLang="en-US" sz="1800" dirty="0">
                          <a:solidFill>
                            <a:srgbClr val="FF0000"/>
                          </a:solidFill>
                          <a:latin typeface="+mn-lt"/>
                        </a:rPr>
                        <a:t>외래 </a:t>
                      </a:r>
                      <a:endParaRPr lang="en-US" altLang="ko-KR" sz="1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latin typeface="+mn-lt"/>
                        </a:rPr>
                        <a:t>내원 환자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95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3939226" cy="549746"/>
          </a:xfrm>
        </p:spPr>
        <p:txBody>
          <a:bodyPr/>
          <a:lstStyle/>
          <a:p>
            <a:r>
              <a:rPr lang="ko-KR" altLang="en-US" sz="3200" dirty="0"/>
              <a:t>실시 인력 및 대상</a:t>
            </a:r>
            <a:endParaRPr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139536"/>
              </p:ext>
            </p:extLst>
          </p:nvPr>
        </p:nvGraphicFramePr>
        <p:xfrm>
          <a:off x="839416" y="1196752"/>
          <a:ext cx="10441162" cy="34444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22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8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aseline="0" dirty="0">
                          <a:latin typeface="+mn-lt"/>
                        </a:rPr>
                        <a:t> </a:t>
                      </a:r>
                      <a:r>
                        <a:rPr lang="ko-KR" altLang="en-US" sz="2200" baseline="0" dirty="0">
                          <a:latin typeface="+mn-lt"/>
                        </a:rPr>
                        <a:t>실시</a:t>
                      </a:r>
                      <a:r>
                        <a:rPr lang="en-US" sz="2200" baseline="0" dirty="0">
                          <a:latin typeface="+mn-lt"/>
                        </a:rPr>
                        <a:t> </a:t>
                      </a:r>
                      <a:r>
                        <a:rPr lang="ko-KR" altLang="en-US" sz="2200" baseline="0" dirty="0">
                          <a:latin typeface="+mn-lt"/>
                        </a:rPr>
                        <a:t>인력</a:t>
                      </a:r>
                      <a:endParaRPr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실시 대상</a:t>
                      </a:r>
                      <a:endParaRPr sz="2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2200" dirty="0">
                          <a:latin typeface="+mn-lt"/>
                        </a:rPr>
                        <a:t>Ⅰ (IB510)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의사</a:t>
                      </a:r>
                      <a:r>
                        <a:rPr lang="en-US" altLang="ko-KR" sz="2200" dirty="0">
                          <a:latin typeface="+mn-lt"/>
                        </a:rPr>
                        <a:t>(</a:t>
                      </a:r>
                      <a:r>
                        <a:rPr lang="ko-KR" altLang="en-US" sz="2200" dirty="0">
                          <a:latin typeface="+mn-lt"/>
                        </a:rPr>
                        <a:t>전문의</a:t>
                      </a:r>
                      <a:r>
                        <a:rPr lang="en-US" altLang="ko-KR" sz="2200" dirty="0">
                          <a:latin typeface="+mn-lt"/>
                        </a:rPr>
                        <a:t>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>
                          <a:solidFill>
                            <a:srgbClr val="FF0000"/>
                          </a:solidFill>
                          <a:latin typeface="+mn-lt"/>
                        </a:rPr>
                        <a:t>외래</a:t>
                      </a:r>
                      <a:r>
                        <a:rPr lang="ko-KR" altLang="en-US" sz="2200" baseline="0" dirty="0">
                          <a:latin typeface="+mn-lt"/>
                        </a:rPr>
                        <a:t> </a:t>
                      </a:r>
                      <a:r>
                        <a:rPr lang="ko-KR" altLang="en-US" sz="2200" baseline="0" dirty="0" err="1">
                          <a:latin typeface="+mn-lt"/>
                        </a:rPr>
                        <a:t>내원</a:t>
                      </a:r>
                      <a:r>
                        <a:rPr lang="ko-KR" altLang="en-US" sz="2200" baseline="0" dirty="0">
                          <a:latin typeface="+mn-lt"/>
                        </a:rPr>
                        <a:t> 환자</a:t>
                      </a:r>
                      <a:endParaRPr lang="en-US" altLang="ko-KR" sz="22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22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2200" dirty="0">
                          <a:latin typeface="+mn-lt"/>
                        </a:rPr>
                        <a:t>Ⅰ(IB511)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2200" dirty="0">
                          <a:latin typeface="+mn-lt"/>
                        </a:rPr>
                        <a:t>(</a:t>
                      </a:r>
                      <a:r>
                        <a:rPr lang="ko-KR" altLang="en-US" sz="2200" dirty="0">
                          <a:latin typeface="+mn-lt"/>
                        </a:rPr>
                        <a:t>투석 유형 확정을 위한 </a:t>
                      </a:r>
                      <a:r>
                        <a:rPr lang="ko-KR" altLang="en-US" sz="22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220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의사</a:t>
                      </a:r>
                      <a:r>
                        <a:rPr lang="en-US" altLang="ko-KR" sz="2200" dirty="0">
                          <a:latin typeface="+mn-lt"/>
                        </a:rPr>
                        <a:t>(</a:t>
                      </a:r>
                      <a:r>
                        <a:rPr lang="ko-KR" altLang="en-US" sz="2200" dirty="0">
                          <a:latin typeface="+mn-lt"/>
                        </a:rPr>
                        <a:t>전문의</a:t>
                      </a:r>
                      <a:r>
                        <a:rPr lang="en-US" altLang="ko-KR" sz="2200" dirty="0">
                          <a:latin typeface="+mn-lt"/>
                        </a:rPr>
                        <a:t>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입원</a:t>
                      </a:r>
                      <a:r>
                        <a:rPr lang="en-US" altLang="ko-KR" sz="2200" dirty="0">
                          <a:latin typeface="+mn-lt"/>
                        </a:rPr>
                        <a:t>, </a:t>
                      </a:r>
                      <a:r>
                        <a:rPr lang="ko-KR" altLang="en-US" sz="2200" dirty="0">
                          <a:latin typeface="+mn-lt"/>
                        </a:rPr>
                        <a:t>외래 </a:t>
                      </a:r>
                      <a:r>
                        <a:rPr lang="ko-KR" altLang="en-US" sz="2200" dirty="0" err="1">
                          <a:latin typeface="+mn-lt"/>
                        </a:rPr>
                        <a:t>내원</a:t>
                      </a:r>
                      <a:r>
                        <a:rPr lang="ko-KR" altLang="en-US" sz="2200" dirty="0">
                          <a:latin typeface="+mn-lt"/>
                        </a:rPr>
                        <a:t> 환자</a:t>
                      </a:r>
                      <a:endParaRPr sz="2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 err="1">
                          <a:latin typeface="+mn-lt"/>
                        </a:rPr>
                        <a:t>교육상담료</a:t>
                      </a:r>
                      <a:r>
                        <a:rPr lang="en-US" altLang="ko-KR" sz="2200" dirty="0">
                          <a:latin typeface="+mn-lt"/>
                        </a:rPr>
                        <a:t>Ⅱ (IB520)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의사</a:t>
                      </a:r>
                      <a:r>
                        <a:rPr lang="en-US" altLang="ko-KR" sz="2200" dirty="0">
                          <a:latin typeface="+mn-lt"/>
                        </a:rPr>
                        <a:t>(</a:t>
                      </a:r>
                      <a:r>
                        <a:rPr lang="ko-KR" altLang="en-US" sz="2200" dirty="0">
                          <a:latin typeface="+mn-lt"/>
                        </a:rPr>
                        <a:t>전문의</a:t>
                      </a:r>
                      <a:r>
                        <a:rPr lang="en-US" altLang="ko-KR" sz="2200" dirty="0">
                          <a:latin typeface="+mn-lt"/>
                        </a:rPr>
                        <a:t>),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간호사</a:t>
                      </a:r>
                      <a:r>
                        <a:rPr lang="en-US" altLang="ko-KR" sz="2200" dirty="0">
                          <a:latin typeface="+mn-lt"/>
                        </a:rPr>
                        <a:t>(</a:t>
                      </a:r>
                      <a:r>
                        <a:rPr lang="ko-KR" altLang="en-US" sz="2200" dirty="0">
                          <a:latin typeface="+mn-lt"/>
                        </a:rPr>
                        <a:t>해당실무 </a:t>
                      </a:r>
                      <a:r>
                        <a:rPr lang="en-US" altLang="ko-KR" sz="2200" dirty="0">
                          <a:latin typeface="+mn-lt"/>
                        </a:rPr>
                        <a:t>3</a:t>
                      </a:r>
                      <a:r>
                        <a:rPr lang="ko-KR" altLang="en-US" sz="2200" dirty="0" err="1">
                          <a:latin typeface="+mn-lt"/>
                        </a:rPr>
                        <a:t>년이상</a:t>
                      </a:r>
                      <a:r>
                        <a:rPr lang="en-US" altLang="ko-KR" sz="2200" dirty="0">
                          <a:latin typeface="+mn-lt"/>
                        </a:rPr>
                        <a:t>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dirty="0">
                          <a:solidFill>
                            <a:srgbClr val="FF0000"/>
                          </a:solidFill>
                          <a:latin typeface="+mn-lt"/>
                        </a:rPr>
                        <a:t>입원</a:t>
                      </a:r>
                      <a:r>
                        <a:rPr lang="en-US" altLang="ko-KR" sz="2200" dirty="0">
                          <a:solidFill>
                            <a:srgbClr val="FF0000"/>
                          </a:solidFill>
                          <a:latin typeface="+mn-lt"/>
                        </a:rPr>
                        <a:t>, </a:t>
                      </a:r>
                      <a:r>
                        <a:rPr lang="ko-KR" altLang="en-US" sz="2200" dirty="0">
                          <a:solidFill>
                            <a:srgbClr val="FF0000"/>
                          </a:solidFill>
                          <a:latin typeface="+mn-lt"/>
                        </a:rPr>
                        <a:t>외래 </a:t>
                      </a:r>
                      <a:r>
                        <a:rPr lang="ko-KR" altLang="en-US" sz="2200" dirty="0" err="1">
                          <a:latin typeface="+mn-lt"/>
                        </a:rPr>
                        <a:t>내원</a:t>
                      </a:r>
                      <a:r>
                        <a:rPr lang="ko-KR" altLang="en-US" sz="2200" dirty="0">
                          <a:latin typeface="+mn-lt"/>
                        </a:rPr>
                        <a:t> 환자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2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 err="1">
                          <a:latin typeface="+mn-lt"/>
                        </a:rPr>
                        <a:t>환자관리료</a:t>
                      </a:r>
                      <a:r>
                        <a:rPr lang="ko-KR" altLang="en-US" sz="2200" dirty="0">
                          <a:latin typeface="+mn-lt"/>
                        </a:rPr>
                        <a:t> </a:t>
                      </a:r>
                      <a:r>
                        <a:rPr lang="en-US" altLang="ko-KR" sz="2200" dirty="0">
                          <a:latin typeface="+mn-lt"/>
                        </a:rPr>
                        <a:t>(IB530)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dirty="0">
                          <a:latin typeface="+mn-lt"/>
                        </a:rPr>
                        <a:t>간호사</a:t>
                      </a:r>
                      <a:r>
                        <a:rPr lang="en-US" altLang="ko-KR" sz="2200" dirty="0">
                          <a:latin typeface="+mn-lt"/>
                        </a:rPr>
                        <a:t>(</a:t>
                      </a:r>
                      <a:r>
                        <a:rPr lang="ko-KR" altLang="en-US" sz="2200" dirty="0">
                          <a:latin typeface="+mn-lt"/>
                        </a:rPr>
                        <a:t>해당실무 </a:t>
                      </a:r>
                      <a:r>
                        <a:rPr lang="en-US" altLang="ko-KR" sz="2200" dirty="0">
                          <a:latin typeface="+mn-lt"/>
                        </a:rPr>
                        <a:t>3</a:t>
                      </a:r>
                      <a:r>
                        <a:rPr lang="ko-KR" altLang="en-US" sz="2200" dirty="0" err="1">
                          <a:latin typeface="+mn-lt"/>
                        </a:rPr>
                        <a:t>년이상</a:t>
                      </a:r>
                      <a:r>
                        <a:rPr lang="en-US" altLang="ko-KR" sz="2200" dirty="0">
                          <a:latin typeface="+mn-lt"/>
                        </a:rPr>
                        <a:t>)</a:t>
                      </a:r>
                      <a:endParaRPr lang="ko-KR" altLang="en-US" sz="2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2200" dirty="0">
                          <a:latin typeface="+mn-lt"/>
                        </a:rPr>
                        <a:t>재택 복막투석 환자</a:t>
                      </a:r>
                      <a:endParaRPr sz="2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091444" y="4869160"/>
            <a:ext cx="10621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건강보험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차상위</a:t>
            </a:r>
            <a:r>
              <a:rPr lang="ko-KR" altLang="en-US" sz="2000" dirty="0"/>
              <a:t> 본인부담 </a:t>
            </a:r>
            <a:r>
              <a:rPr lang="ko-KR" altLang="en-US" sz="2000" dirty="0" err="1"/>
              <a:t>경감자</a:t>
            </a:r>
            <a:r>
              <a:rPr lang="ko-KR" altLang="en-US" sz="2000" dirty="0"/>
              <a:t> 및 의료급여 </a:t>
            </a:r>
            <a:r>
              <a:rPr lang="ko-KR" altLang="en-US" sz="2000" dirty="0" err="1"/>
              <a:t>수급권자</a:t>
            </a:r>
            <a:r>
              <a:rPr lang="ko-KR" altLang="en-US" sz="2000" dirty="0"/>
              <a:t> 모두 해당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타 법령</a:t>
            </a:r>
            <a:r>
              <a:rPr lang="en-US" altLang="ko-KR" sz="2000" dirty="0"/>
              <a:t>(</a:t>
            </a:r>
            <a:r>
              <a:rPr lang="ko-KR" altLang="en-US" sz="2000" dirty="0"/>
              <a:t>자동차보험</a:t>
            </a:r>
            <a:r>
              <a:rPr lang="en-US" altLang="ko-KR" sz="2000" dirty="0"/>
              <a:t>, </a:t>
            </a:r>
            <a:r>
              <a:rPr lang="ko-KR" altLang="en-US" sz="2000" dirty="0"/>
              <a:t>산재</a:t>
            </a:r>
            <a:r>
              <a:rPr lang="en-US" altLang="ko-KR" sz="2000" dirty="0"/>
              <a:t>, </a:t>
            </a:r>
            <a:r>
              <a:rPr lang="ko-KR" altLang="en-US" sz="2000" dirty="0"/>
              <a:t>보훈 등</a:t>
            </a:r>
            <a:r>
              <a:rPr lang="en-US" altLang="ko-KR" sz="2000" dirty="0"/>
              <a:t>) </a:t>
            </a:r>
            <a:r>
              <a:rPr lang="ko-KR" altLang="en-US" sz="2000" dirty="0"/>
              <a:t>적용 환자는 시범사업 대상 아님</a:t>
            </a:r>
            <a:r>
              <a:rPr lang="en-US" altLang="ko-KR" sz="20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/>
              <a:t>요양병원 등 의료기관 또는 요양시설에 입원</a:t>
            </a:r>
            <a:r>
              <a:rPr lang="en-US" altLang="ko-KR" sz="2000" dirty="0"/>
              <a:t>(</a:t>
            </a:r>
            <a:r>
              <a:rPr lang="ko-KR" altLang="en-US" sz="2000" dirty="0"/>
              <a:t>입소</a:t>
            </a:r>
            <a:r>
              <a:rPr lang="en-US" altLang="ko-KR" sz="2000" dirty="0"/>
              <a:t>)</a:t>
            </a:r>
            <a:r>
              <a:rPr lang="ko-KR" altLang="en-US" sz="2000" dirty="0"/>
              <a:t>중인 환자는 시범 사업 참여대상이 될 수 없음</a:t>
            </a:r>
            <a:r>
              <a:rPr lang="en-US" altLang="ko-KR" sz="2000" dirty="0"/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5944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5235370" cy="549746"/>
          </a:xfrm>
        </p:spPr>
        <p:txBody>
          <a:bodyPr/>
          <a:lstStyle/>
          <a:p>
            <a:r>
              <a:rPr lang="en-US" altLang="ko-KR" sz="3200" dirty="0"/>
              <a:t>1. </a:t>
            </a:r>
            <a:r>
              <a:rPr lang="ko-KR" altLang="en-US" sz="3200" dirty="0" err="1"/>
              <a:t>교육상담료</a:t>
            </a:r>
            <a:r>
              <a:rPr lang="ko-KR" altLang="en-US" sz="3200" dirty="0"/>
              <a:t> </a:t>
            </a:r>
            <a:r>
              <a:rPr lang="en-US" altLang="ko-KR" sz="3200" dirty="0"/>
              <a:t>I (IB510)</a:t>
            </a:r>
            <a:endParaRPr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526128"/>
              </p:ext>
            </p:extLst>
          </p:nvPr>
        </p:nvGraphicFramePr>
        <p:xfrm>
          <a:off x="695400" y="836712"/>
          <a:ext cx="6840760" cy="37296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5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9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구분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교육상담료</a:t>
                      </a:r>
                      <a:r>
                        <a:rPr sz="2200" dirty="0"/>
                        <a:t>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실시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인력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의사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교육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내용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전문적·심층적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교육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실시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횟수</a:t>
                      </a:r>
                      <a:r>
                        <a:rPr sz="2200" dirty="0"/>
                        <a:t> 및 </a:t>
                      </a:r>
                      <a:r>
                        <a:rPr sz="2200" dirty="0" err="1"/>
                        <a:t>시간</a:t>
                      </a:r>
                      <a:endParaRPr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/>
                        <a:t>연 6회 </a:t>
                      </a:r>
                      <a:r>
                        <a:rPr sz="2200" dirty="0" err="1"/>
                        <a:t>이내</a:t>
                      </a:r>
                      <a:r>
                        <a:rPr sz="2200" dirty="0"/>
                        <a:t> (</a:t>
                      </a:r>
                      <a:r>
                        <a:rPr sz="2200" dirty="0" err="1"/>
                        <a:t>매회</a:t>
                      </a:r>
                      <a:r>
                        <a:rPr sz="2200" dirty="0"/>
                        <a:t> 15분 </a:t>
                      </a:r>
                      <a:r>
                        <a:rPr sz="2200" dirty="0" err="1"/>
                        <a:t>이상</a:t>
                      </a:r>
                      <a:r>
                        <a:rPr sz="2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/>
                        <a:t>수가 ('26년 기준)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/>
                        <a:t>43,310원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/>
                        <a:t>본인부담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sz="2200" dirty="0" err="1"/>
                        <a:t>환자</a:t>
                      </a:r>
                      <a:r>
                        <a:rPr sz="2200" dirty="0"/>
                        <a:t> </a:t>
                      </a:r>
                      <a:r>
                        <a:rPr sz="2200" dirty="0" err="1"/>
                        <a:t>본인부담률</a:t>
                      </a:r>
                      <a:r>
                        <a:rPr sz="2200" dirty="0"/>
                        <a:t> 10% </a:t>
                      </a:r>
                      <a:r>
                        <a:rPr sz="2200" dirty="0" err="1"/>
                        <a:t>적용</a:t>
                      </a:r>
                      <a:endParaRPr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1055440" y="4581108"/>
            <a:ext cx="104411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/>
              <a:t>1:1 </a:t>
            </a:r>
            <a:r>
              <a:rPr lang="ko-KR" altLang="en-US" sz="2000" dirty="0"/>
              <a:t>외래 교육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/>
              <a:t>IB510 </a:t>
            </a:r>
            <a:r>
              <a:rPr lang="en-US" altLang="ko-KR" sz="2000" dirty="0">
                <a:sym typeface="Wingdings" pitchFamily="2" charset="2"/>
              </a:rPr>
              <a:t> </a:t>
            </a:r>
            <a:r>
              <a:rPr lang="ko-KR" altLang="en-US" sz="2000" dirty="0"/>
              <a:t>복막투석 도관 삽입 수술 후에만 적용가능 </a:t>
            </a:r>
            <a:r>
              <a:rPr lang="en-US" altLang="ko-KR" sz="2000" dirty="0">
                <a:sym typeface="Wingdings" panose="05000000000000000000" pitchFamily="2" charset="2"/>
              </a:rPr>
              <a:t> </a:t>
            </a:r>
            <a:r>
              <a:rPr lang="ko-KR" altLang="en-US" sz="2000" dirty="0">
                <a:sym typeface="Wingdings" panose="05000000000000000000" pitchFamily="2" charset="2"/>
              </a:rPr>
              <a:t>실제적으로는 </a:t>
            </a:r>
            <a:r>
              <a:rPr lang="en-US" altLang="ko-KR" sz="2000" dirty="0">
                <a:sym typeface="Wingdings" panose="05000000000000000000" pitchFamily="2" charset="2"/>
              </a:rPr>
              <a:t>1</a:t>
            </a:r>
            <a:r>
              <a:rPr lang="ko-KR" altLang="en-US" sz="2000" dirty="0">
                <a:sym typeface="Wingdings" panose="05000000000000000000" pitchFamily="2" charset="2"/>
              </a:rPr>
              <a:t>회 정도 가능</a:t>
            </a:r>
            <a:endParaRPr lang="en-US" altLang="ko-K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000" dirty="0"/>
              <a:t>‘</a:t>
            </a:r>
            <a:r>
              <a:rPr lang="ko-KR" altLang="en-US" sz="2000" dirty="0"/>
              <a:t>투석 유형 확정을 위한 </a:t>
            </a:r>
            <a:r>
              <a:rPr lang="ko-KR" altLang="en-US" sz="2000" dirty="0" err="1"/>
              <a:t>교육상담료</a:t>
            </a:r>
            <a:r>
              <a:rPr lang="ko-KR" altLang="en-US" sz="2000" dirty="0"/>
              <a:t> </a:t>
            </a:r>
            <a:r>
              <a:rPr lang="en-US" altLang="ko-KR" sz="2000" dirty="0"/>
              <a:t>I’</a:t>
            </a:r>
            <a:r>
              <a:rPr lang="ko-KR" altLang="en-US" sz="2000" dirty="0"/>
              <a:t>은 등록일자가 포함된 당해 연도에 연 </a:t>
            </a:r>
            <a:r>
              <a:rPr lang="en-US" altLang="ko-KR" sz="2000" dirty="0"/>
              <a:t>2</a:t>
            </a:r>
            <a:r>
              <a:rPr lang="ko-KR" altLang="en-US" sz="2000" dirty="0"/>
              <a:t>회 이내로 입원</a:t>
            </a:r>
            <a:r>
              <a:rPr lang="en-US" altLang="ko-KR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000" dirty="0"/>
              <a:t>      </a:t>
            </a:r>
            <a:r>
              <a:rPr lang="ko-KR" altLang="en-US" sz="2000" dirty="0"/>
              <a:t>및 외래에서 산정 가능하며</a:t>
            </a:r>
            <a:r>
              <a:rPr lang="en-US" altLang="ko-KR" sz="2000" dirty="0"/>
              <a:t>,  </a:t>
            </a:r>
            <a:r>
              <a:rPr lang="ko-KR" altLang="en-US" sz="2000" dirty="0" err="1"/>
              <a:t>교육상담료</a:t>
            </a:r>
            <a:r>
              <a:rPr lang="ko-KR" altLang="en-US" sz="2000" dirty="0"/>
              <a:t> </a:t>
            </a:r>
            <a:r>
              <a:rPr lang="en-US" altLang="ko-KR" sz="2000" dirty="0"/>
              <a:t>I </a:t>
            </a:r>
            <a:r>
              <a:rPr lang="ko-KR" altLang="en-US" sz="2000" dirty="0"/>
              <a:t>최대 산정 횟수</a:t>
            </a:r>
            <a:r>
              <a:rPr lang="en-US" altLang="ko-KR" sz="2000" dirty="0"/>
              <a:t>(</a:t>
            </a:r>
            <a:r>
              <a:rPr lang="ko-KR" altLang="en-US" sz="2000" dirty="0"/>
              <a:t>연</a:t>
            </a:r>
            <a:r>
              <a:rPr lang="en-US" altLang="ko-KR" sz="2000" dirty="0"/>
              <a:t>6</a:t>
            </a:r>
            <a:r>
              <a:rPr lang="ko-KR" altLang="en-US" sz="2000" dirty="0"/>
              <a:t>회</a:t>
            </a:r>
            <a:r>
              <a:rPr lang="en-US" altLang="ko-KR" sz="2000" dirty="0"/>
              <a:t>)</a:t>
            </a:r>
            <a:r>
              <a:rPr lang="ko-KR" altLang="en-US" sz="2000" dirty="0"/>
              <a:t>에 포함된다</a:t>
            </a:r>
            <a:r>
              <a:rPr lang="en-US" altLang="ko-KR" sz="2000" dirty="0"/>
              <a:t>. </a:t>
            </a:r>
          </a:p>
          <a:p>
            <a:pPr>
              <a:lnSpc>
                <a:spcPct val="150000"/>
              </a:lnSpc>
            </a:pPr>
            <a:endParaRPr lang="en-US" altLang="ko-K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752184" y="27809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SDM</a:t>
            </a:r>
            <a:r>
              <a:rPr lang="ko-KR" altLang="en-US" dirty="0">
                <a:solidFill>
                  <a:srgbClr val="FF0000"/>
                </a:solidFill>
              </a:rPr>
              <a:t>했으면 </a:t>
            </a:r>
            <a:r>
              <a:rPr lang="en-US" altLang="ko-KR" dirty="0">
                <a:solidFill>
                  <a:srgbClr val="FF0000"/>
                </a:solidFill>
              </a:rPr>
              <a:t>IB510</a:t>
            </a:r>
            <a:r>
              <a:rPr lang="ko-KR" altLang="en-US" dirty="0">
                <a:solidFill>
                  <a:srgbClr val="FF0000"/>
                </a:solidFill>
              </a:rPr>
              <a:t>기준 </a:t>
            </a:r>
            <a:r>
              <a:rPr lang="en-US" altLang="ko-KR" dirty="0">
                <a:solidFill>
                  <a:srgbClr val="FF0000"/>
                </a:solidFill>
              </a:rPr>
              <a:t>4</a:t>
            </a:r>
            <a:r>
              <a:rPr lang="ko-KR" altLang="en-US" dirty="0">
                <a:solidFill>
                  <a:srgbClr val="FF0000"/>
                </a:solidFill>
              </a:rPr>
              <a:t>회 가능 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479C2-6879-E31A-5836-01CFB798EFB2}"/>
              </a:ext>
            </a:extLst>
          </p:cNvPr>
          <p:cNvSpPr txBox="1"/>
          <p:nvPr/>
        </p:nvSpPr>
        <p:spPr>
          <a:xfrm>
            <a:off x="7752184" y="402906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4300</a:t>
            </a:r>
            <a:r>
              <a:rPr lang="ko-KR" altLang="en-US" dirty="0">
                <a:solidFill>
                  <a:srgbClr val="FF0000"/>
                </a:solidFill>
              </a:rPr>
              <a:t>원 환자비용 발생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0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" y="0"/>
            <a:ext cx="3435170" cy="549746"/>
          </a:xfrm>
        </p:spPr>
        <p:txBody>
          <a:bodyPr/>
          <a:lstStyle/>
          <a:p>
            <a:r>
              <a:rPr lang="ko-KR" altLang="en-US" sz="3200" dirty="0" err="1"/>
              <a:t>교육상담료</a:t>
            </a:r>
            <a:r>
              <a:rPr lang="ko-KR" altLang="en-US" sz="3200" dirty="0"/>
              <a:t> </a:t>
            </a:r>
            <a:r>
              <a:rPr lang="en-US" altLang="ko-KR" sz="3200" dirty="0"/>
              <a:t>I</a:t>
            </a:r>
            <a:endParaRPr sz="32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664" y="549746"/>
            <a:ext cx="5904656" cy="61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16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한림체 Bold"/>
        <a:ea typeface="한림체 Bold"/>
        <a:cs typeface=""/>
      </a:majorFont>
      <a:minorFont>
        <a:latin typeface="한림체 Medium"/>
        <a:ea typeface="한림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1016</Words>
  <Application>Microsoft Office PowerPoint</Application>
  <PresentationFormat>와이드스크린</PresentationFormat>
  <Paragraphs>172</Paragraphs>
  <Slides>26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1" baseType="lpstr">
      <vt:lpstr>맑은 고딕</vt:lpstr>
      <vt:lpstr>한림체 Medium</vt:lpstr>
      <vt:lpstr>Arial</vt:lpstr>
      <vt:lpstr>Wingdings</vt:lpstr>
      <vt:lpstr>Office 테마</vt:lpstr>
      <vt:lpstr>PowerPoint 프레젠테이션</vt:lpstr>
      <vt:lpstr>PowerPoint 프레젠테이션</vt:lpstr>
      <vt:lpstr>유의사항 및 현재 진행방식</vt:lpstr>
      <vt:lpstr>PowerPoint 프레젠테이션</vt:lpstr>
      <vt:lpstr>PowerPoint 프레젠테이션</vt:lpstr>
      <vt:lpstr>유의사항 및 현재 진행방식</vt:lpstr>
      <vt:lpstr>실시 인력 및 대상</vt:lpstr>
      <vt:lpstr>1. 교육상담료 I (IB510)</vt:lpstr>
      <vt:lpstr>교육상담료 I</vt:lpstr>
      <vt:lpstr>PowerPoint 프레젠테이션</vt:lpstr>
      <vt:lpstr>PowerPoint 프레젠테이션</vt:lpstr>
      <vt:lpstr>PowerPoint 프레젠테이션</vt:lpstr>
      <vt:lpstr>교육상담료 II (IB520) </vt:lpstr>
      <vt:lpstr>교육상담료 II </vt:lpstr>
      <vt:lpstr>PowerPoint 프레젠테이션</vt:lpstr>
      <vt:lpstr>환자관리료 (IB530)  재택관리료 </vt:lpstr>
      <vt:lpstr>환자관리료 (IB530)  재택관리료 </vt:lpstr>
      <vt:lpstr>PowerPoint 프레젠테이션</vt:lpstr>
      <vt:lpstr>환자관리료</vt:lpstr>
      <vt:lpstr>PowerPoint 프레젠테이션</vt:lpstr>
      <vt:lpstr>PowerPoint 프레젠테이션</vt:lpstr>
      <vt:lpstr>유의사항</vt:lpstr>
      <vt:lpstr>현재 진행방식</vt:lpstr>
      <vt:lpstr>유의사항 및 현재 진행방식</vt:lpstr>
      <vt:lpstr>감사합니다</vt:lpstr>
      <vt:lpstr>야간대응체계 구축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 시스템을 통한 의료원 질 향상 및 경영성과 개선</dc:title>
  <dc:creator>user</dc:creator>
  <cp:lastModifiedBy>Jwa Kyung Kim</cp:lastModifiedBy>
  <cp:revision>192</cp:revision>
  <dcterms:created xsi:type="dcterms:W3CDTF">2015-05-26T06:26:35Z</dcterms:created>
  <dcterms:modified xsi:type="dcterms:W3CDTF">2026-06-08T06:40:58Z</dcterms:modified>
</cp:coreProperties>
</file>